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 type="custom"/>
  <p:notesSz cx="12192000" cy="6858000"/>
  <p:embeddedFontLst>
    <p:embeddedFont>
      <p:font typeface="MiSans" charset="-122" pitchFamily="34"/>
      <p:regular r:id="rId17"/>
    </p:embeddedFont>
  </p:embeddedFontLst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xmlns:r="http://schemas.openxmlformats.org/officeDocument/2006/relationships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font" Target="fonts/font1.fntdata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0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_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_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_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_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_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_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_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_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0.png"/></Relationships>
</file>

<file path=ppt/slides/slide1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blipFill>
          <a:blip r:embed="rId2"/>
          <a:srcRect l="4036" r="4036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erlay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F3A">
              <a:alpha val="72157"/>
            </a:srgbClr>
          </a:solidFill>
          <a:ln>
            <a:noFill/>
          </a:ln>
        </p:spPr>
      </p:sp>
      <p:sp>
        <p:nvSpPr>
          <p:cNvPr id="3" name="logo-dot"/>
          <p:cNvSpPr/>
          <p:nvPr/>
        </p:nvSpPr>
        <p:spPr>
          <a:xfrm>
            <a:off x="812800" y="711200"/>
            <a:ext cx="127000" cy="1270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4" name="logo-en"/>
          <p:cNvSpPr txBox="1"/>
          <p:nvPr/>
        </p:nvSpPr>
        <p:spPr>
          <a:xfrm>
            <a:off x="1066800" y="5842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000" noProof="1" b="1" spc="300" kern="0">
                <a:solidFill>
                  <a:srgbClr val="FFFFFF"/>
                </a:solidFill>
                <a:latin typeface="MiSans"/>
                <a:ea typeface="MiSans"/>
              </a:rPr>
              <a:t>METAS</a:t>
            </a:r>
            <a:endParaRPr lang="en-US" sz="2000" noProof="1"/>
          </a:p>
        </p:txBody>
      </p:sp>
      <p:sp>
        <p:nvSpPr>
          <p:cNvPr id="5" name="logo-cn"/>
          <p:cNvSpPr txBox="1"/>
          <p:nvPr/>
        </p:nvSpPr>
        <p:spPr>
          <a:xfrm>
            <a:off x="1066800" y="914400"/>
            <a:ext cx="254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200" kern="0">
                <a:solidFill>
                  <a:srgbClr val="FFFFFF">
                    <a:alpha val="60000"/>
                  </a:srgbClr>
                </a:solidFill>
                <a:latin typeface="MiSans"/>
                <a:ea typeface="MiSans"/>
              </a:rPr>
              <a:t>麦塔斯科技</a:t>
            </a:r>
            <a:endParaRPr lang="en-US" sz="1000" noProof="1"/>
          </a:p>
        </p:txBody>
      </p:sp>
      <p:sp>
        <p:nvSpPr>
          <p:cNvPr id="6" name="title"/>
          <p:cNvSpPr txBox="1"/>
          <p:nvPr/>
        </p:nvSpPr>
        <p:spPr>
          <a:xfrm>
            <a:off x="812800" y="2489200"/>
            <a:ext cx="8382000" cy="142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35000"/>
              </a:lnSpc>
            </a:pPr>
            <a:r>
              <a:rPr lang="en-US" sz="4000" noProof="1" b="1">
                <a:solidFill>
                  <a:srgbClr val="FFFFFF"/>
                </a:solidFill>
                <a:latin typeface="MiSans"/>
                <a:ea typeface="MiSans"/>
              </a:rPr>
              <a:t>让每一台退役通信设备</a:t>
            </a:r>
            <a:endParaRPr lang="en-US" sz="1600" noProof="1"/>
          </a:p>
          <a:p>
            <a:pPr algn="l">
              <a:lnSpc>
                <a:spcPct val="135000"/>
              </a:lnSpc>
            </a:pPr>
            <a:r>
              <a:rPr lang="en-US" sz="4000" noProof="1" b="1">
                <a:solidFill>
                  <a:srgbClr val="1FC98E"/>
                </a:solidFill>
                <a:latin typeface="MiSans"/>
                <a:ea typeface="MiSans"/>
              </a:rPr>
              <a:t>开启下一段价值旅程</a:t>
            </a:r>
            <a:endParaRPr lang="en-US" sz="1600" noProof="1"/>
          </a:p>
        </p:txBody>
      </p:sp>
      <p:sp>
        <p:nvSpPr>
          <p:cNvPr id="7" name="title-en"/>
          <p:cNvSpPr txBox="1"/>
          <p:nvPr/>
        </p:nvSpPr>
        <p:spPr>
          <a:xfrm>
            <a:off x="812800" y="4013200"/>
            <a:ext cx="8382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>
                <a:solidFill>
                  <a:srgbClr val="FFFFFF">
                    <a:alpha val="54902"/>
                  </a:srgbClr>
                </a:solidFill>
                <a:latin typeface="MiSans"/>
                <a:ea typeface="MiSans"/>
              </a:rPr>
              <a:t>Empowering every decommissioned device with its next value journey</a:t>
            </a:r>
            <a:endParaRPr lang="en-US" sz="1100" noProof="1"/>
          </a:p>
        </p:txBody>
      </p:sp>
      <p:sp>
        <p:nvSpPr>
          <p:cNvPr id="8" name="divider"/>
          <p:cNvSpPr/>
          <p:nvPr/>
        </p:nvSpPr>
        <p:spPr>
          <a:xfrm>
            <a:off x="812800" y="4470400"/>
            <a:ext cx="711200" cy="381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9" name="keywords"/>
          <p:cNvSpPr txBox="1"/>
          <p:nvPr/>
        </p:nvSpPr>
        <p:spPr>
          <a:xfrm>
            <a:off x="812800" y="4724400"/>
            <a:ext cx="838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400" noProof="1" b="1" spc="600" kern="0">
                <a:solidFill>
                  <a:srgbClr val="FFFFFF"/>
                </a:solidFill>
                <a:latin typeface="MiSans"/>
                <a:ea typeface="MiSans"/>
              </a:rPr>
              <a:t>合规 · 循环 · 智能</a:t>
            </a:r>
            <a:endParaRPr lang="en-US" sz="1400" noProof="1"/>
          </a:p>
        </p:txBody>
      </p:sp>
      <p:sp>
        <p:nvSpPr>
          <p:cNvPr id="10" name="scope"/>
          <p:cNvSpPr txBox="1"/>
          <p:nvPr/>
        </p:nvSpPr>
        <p:spPr>
          <a:xfrm>
            <a:off x="812800" y="5105400"/>
            <a:ext cx="8382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>
                <a:solidFill>
                  <a:srgbClr val="FFFFFF">
                    <a:alpha val="60000"/>
                  </a:srgbClr>
                </a:solidFill>
                <a:latin typeface="MiSans"/>
                <a:ea typeface="MiSans"/>
              </a:rPr>
              <a:t>通信设备检测维修 ｜ 数据清除 ｜ 系统集成 ｜ IT资产处置</a:t>
            </a:r>
            <a:endParaRPr lang="en-US" sz="1100" noProof="1"/>
          </a:p>
        </p:txBody>
      </p:sp>
      <p:sp>
        <p:nvSpPr>
          <p:cNvPr id="11" name="bottom-line"/>
          <p:cNvSpPr/>
          <p:nvPr/>
        </p:nvSpPr>
        <p:spPr>
          <a:xfrm>
            <a:off x="812800" y="6045200"/>
            <a:ext cx="10566400" cy="127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</p:sp>
      <p:sp>
        <p:nvSpPr>
          <p:cNvPr id="12" name="bottom-left"/>
          <p:cNvSpPr txBox="1"/>
          <p:nvPr/>
        </p:nvSpPr>
        <p:spPr>
          <a:xfrm>
            <a:off x="812800" y="62230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FFFFFF">
                    <a:alpha val="50196"/>
                  </a:srgbClr>
                </a:solidFill>
                <a:latin typeface="MiSans"/>
                <a:ea typeface="MiSans"/>
              </a:rPr>
              <a:t>METAS 麦塔斯科技 ｜ 中国 · 雄安</a:t>
            </a:r>
            <a:endParaRPr lang="en-US" sz="1000" noProof="1"/>
          </a:p>
        </p:txBody>
      </p:sp>
      <p:sp>
        <p:nvSpPr>
          <p:cNvPr id="13" name="bottom-right"/>
          <p:cNvSpPr txBox="1"/>
          <p:nvPr/>
        </p:nvSpPr>
        <p:spPr>
          <a:xfrm>
            <a:off x="7569200" y="62230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1000" noProof="1">
                <a:solidFill>
                  <a:srgbClr val="FFFFFF">
                    <a:alpha val="50196"/>
                  </a:srgbClr>
                </a:solidFill>
                <a:latin typeface="MiSans"/>
                <a:ea typeface="MiSans"/>
              </a:rPr>
              <a:t>企业宣传册 · 2026</a:t>
            </a:r>
            <a:endParaRPr lang="en-US" sz="1000" noProof="1"/>
          </a:p>
        </p:txBody>
      </p:sp>
    </p:spTree>
  </p:cSld>
  <p:clrMapOvr>
    <a:masterClrMapping/>
  </p:clrMapOvr>
  <p:transition spd="fast" advClick="1">
    <p:fade/>
  </p:transition>
</p:sld>
</file>

<file path=ppt/slides/slide2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02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01 — 走进麦塔斯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609600" y="1346200"/>
            <a:ext cx="59690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扎根雄安的</a:t>
            </a:r>
            <a:endParaRPr lang="en-US" sz="2800" noProof="1"/>
          </a:p>
          <a:p>
            <a:pPr>
              <a:lnSpc>
                <a:spcPct val="135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通信技术服务商</a:t>
            </a:r>
            <a:endParaRPr lang="en-US" sz="2800" noProof="1"/>
          </a:p>
        </p:txBody>
      </p:sp>
      <p:sp>
        <p:nvSpPr>
          <p:cNvPr id="8" name="intro"/>
          <p:cNvSpPr txBox="1"/>
          <p:nvPr/>
        </p:nvSpPr>
        <p:spPr>
          <a:xfrm>
            <a:off x="609600" y="2590800"/>
            <a:ext cx="5588000" cy="241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85000"/>
              </a:lnSpc>
            </a:pP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麦塔斯（Metas）是一家专注于</a:t>
            </a:r>
            <a:r>
              <a:rPr lang="en-US" sz="1200" noProof="1" b="1">
                <a:solidFill>
                  <a:srgbClr val="475467"/>
                </a:solidFill>
                <a:latin typeface="MiSans"/>
                <a:ea typeface="MiSans"/>
              </a:rPr>
              <a:t>通信基础设施技术服务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的企业，注册于中国河北雄安新区，运营中心位于石家庄。</a:t>
            </a:r>
            <a:endParaRPr lang="en-US" sz="1200" noProof="1"/>
          </a:p>
          <a:p>
            <a:pPr algn="l">
              <a:lnSpc>
                <a:spcPct val="185000"/>
              </a:lnSpc>
              <a:spcBef>
                <a:spcPts val="1000"/>
              </a:spcBef>
            </a:pP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公司围绕通信设备全生命周期，提供</a:t>
            </a:r>
            <a:r>
              <a:rPr lang="en-US" sz="1200" noProof="1" b="1">
                <a:solidFill>
                  <a:srgbClr val="475467"/>
                </a:solidFill>
                <a:latin typeface="MiSans"/>
                <a:ea typeface="MiSans"/>
              </a:rPr>
              <a:t>检测维修、数据清除、系统集成与IT资产处置（ITAD）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等专业服务，客户网络覆盖国内及海外15个国家。</a:t>
            </a:r>
            <a:endParaRPr lang="en-US" sz="1200" noProof="1"/>
          </a:p>
          <a:p>
            <a:pPr algn="l">
              <a:lnSpc>
                <a:spcPct val="185000"/>
              </a:lnSpc>
              <a:spcBef>
                <a:spcPts val="1000"/>
              </a:spcBef>
            </a:pP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公司以「工程师团队 + AI数字员工」协同模式运营，自建4500+产品规格数据库与1600+篇技术知识库，为运营商、政企客户与工程商提供</a:t>
            </a:r>
            <a:r>
              <a:rPr lang="en-US" sz="1200" noProof="1" b="1">
                <a:solidFill>
                  <a:srgbClr val="475467"/>
                </a:solidFill>
                <a:latin typeface="MiSans"/>
                <a:ea typeface="MiSans"/>
              </a:rPr>
              <a:t>标准化、可追溯、高性价比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的技术服务。</a:t>
            </a:r>
            <a:endParaRPr lang="en-US" sz="1200" noProof="1"/>
          </a:p>
        </p:txBody>
      </p:sp>
      <p:sp>
        <p:nvSpPr>
          <p:cNvPr id="9" name="num-line"/>
          <p:cNvSpPr/>
          <p:nvPr/>
        </p:nvSpPr>
        <p:spPr>
          <a:xfrm>
            <a:off x="609600" y="52324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10" name="num1"/>
          <p:cNvSpPr txBox="1"/>
          <p:nvPr/>
        </p:nvSpPr>
        <p:spPr>
          <a:xfrm>
            <a:off x="609600" y="5435600"/>
            <a:ext cx="2159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0B1F3A"/>
                </a:solidFill>
                <a:latin typeface="MiSans"/>
                <a:ea typeface="MiSans"/>
              </a:rPr>
              <a:t>10</a:t>
            </a:r>
            <a:r>
              <a:rPr lang="en-US" sz="1600" noProof="1" b="1">
                <a:solidFill>
                  <a:srgbClr val="0B1F3A"/>
                </a:solidFill>
                <a:latin typeface="MiSans"/>
                <a:ea typeface="MiSans"/>
              </a:rPr>
              <a:t>年+</a:t>
            </a:r>
            <a:endParaRPr lang="en-US" sz="1600" noProof="1"/>
          </a:p>
        </p:txBody>
      </p:sp>
      <p:sp>
        <p:nvSpPr>
          <p:cNvPr id="11" name="num1-label"/>
          <p:cNvSpPr txBox="1"/>
          <p:nvPr/>
        </p:nvSpPr>
        <p:spPr>
          <a:xfrm>
            <a:off x="609600" y="5994400"/>
            <a:ext cx="2159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行业深耕与持续经营</a:t>
            </a:r>
            <a:endParaRPr lang="en-US" sz="1000" noProof="1"/>
          </a:p>
        </p:txBody>
      </p:sp>
      <p:sp>
        <p:nvSpPr>
          <p:cNvPr id="12" name="num2"/>
          <p:cNvSpPr txBox="1"/>
          <p:nvPr/>
        </p:nvSpPr>
        <p:spPr>
          <a:xfrm>
            <a:off x="3149600" y="5435600"/>
            <a:ext cx="2159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0B1F3A"/>
                </a:solidFill>
                <a:latin typeface="MiSans"/>
                <a:ea typeface="MiSans"/>
              </a:rPr>
              <a:t>15</a:t>
            </a:r>
            <a:r>
              <a:rPr lang="en-US" sz="1600" noProof="1" b="1">
                <a:solidFill>
                  <a:srgbClr val="0B1F3A"/>
                </a:solidFill>
                <a:latin typeface="MiSans"/>
                <a:ea typeface="MiSans"/>
              </a:rPr>
              <a:t>国</a:t>
            </a:r>
            <a:endParaRPr lang="en-US" sz="1600" noProof="1"/>
          </a:p>
        </p:txBody>
      </p:sp>
      <p:sp>
        <p:nvSpPr>
          <p:cNvPr id="13" name="num2-label"/>
          <p:cNvSpPr txBox="1"/>
          <p:nvPr/>
        </p:nvSpPr>
        <p:spPr>
          <a:xfrm>
            <a:off x="3149600" y="5994400"/>
            <a:ext cx="2159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海外服务网络</a:t>
            </a:r>
            <a:endParaRPr lang="en-US" sz="1000" noProof="1"/>
          </a:p>
        </p:txBody>
      </p:sp>
      <p:sp>
        <p:nvSpPr>
          <p:cNvPr id="14" name="num3"/>
          <p:cNvSpPr txBox="1"/>
          <p:nvPr/>
        </p:nvSpPr>
        <p:spPr>
          <a:xfrm>
            <a:off x="5689600" y="5435600"/>
            <a:ext cx="2413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0B1F3A"/>
                </a:solidFill>
                <a:latin typeface="MiSans"/>
                <a:ea typeface="MiSans"/>
              </a:rPr>
              <a:t>4500+</a:t>
            </a:r>
            <a:endParaRPr lang="en-US" sz="1600" noProof="1"/>
          </a:p>
        </p:txBody>
      </p:sp>
      <p:sp>
        <p:nvSpPr>
          <p:cNvPr id="15" name="num3-label"/>
          <p:cNvSpPr txBox="1"/>
          <p:nvPr/>
        </p:nvSpPr>
        <p:spPr>
          <a:xfrm>
            <a:off x="5689600" y="5994400"/>
            <a:ext cx="2413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产品规格数据库（项）</a:t>
            </a:r>
            <a:endParaRPr lang="en-US" sz="1000" noProof="1"/>
          </a:p>
        </p:txBody>
      </p:sp>
      <p:sp>
        <p:nvSpPr>
          <p:cNvPr id="16" name="num4"/>
          <p:cNvSpPr txBox="1"/>
          <p:nvPr/>
        </p:nvSpPr>
        <p:spPr>
          <a:xfrm>
            <a:off x="8483600" y="5435600"/>
            <a:ext cx="2413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0B1F3A"/>
                </a:solidFill>
                <a:latin typeface="MiSans"/>
                <a:ea typeface="MiSans"/>
              </a:rPr>
              <a:t>675+</a:t>
            </a:r>
            <a:endParaRPr lang="en-US" sz="1600" noProof="1"/>
          </a:p>
        </p:txBody>
      </p:sp>
      <p:sp>
        <p:nvSpPr>
          <p:cNvPr id="17" name="num4-label"/>
          <p:cNvSpPr txBox="1"/>
          <p:nvPr/>
        </p:nvSpPr>
        <p:spPr>
          <a:xfrm>
            <a:off x="8483600" y="5994400"/>
            <a:ext cx="2413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客户网络企业（家）</a:t>
            </a:r>
            <a:endParaRPr lang="en-US" sz="1000" noProof="1"/>
          </a:p>
        </p:txBody>
      </p:sp>
      <p:pic>
        <p:nvPicPr>
          <p:cNvPr id="18" name="photo"/>
          <p:cNvPicPr/>
          <p:nvPr/>
        </p:nvPicPr>
        <p:blipFill>
          <a:blip r:embed="rId2"/>
          <a:srcRect b="9000"/>
          <a:stretch>
            <a:fillRect/>
          </a:stretch>
        </p:blipFill>
        <p:spPr>
          <a:xfrm>
            <a:off x="7112000" y="1270000"/>
            <a:ext cx="4470400" cy="2514600"/>
          </a:xfrm>
          <a:prstGeom prst="rect">
            <a:avLst/>
          </a:prstGeom>
          <a:ln>
            <a:noFill/>
          </a:ln>
        </p:spPr>
      </p:pic>
      <p:sp>
        <p:nvSpPr>
          <p:cNvPr id="19" name="photo-logo"/>
          <p:cNvSpPr txBox="1"/>
          <p:nvPr/>
        </p:nvSpPr>
        <p:spPr>
          <a:xfrm>
            <a:off x="8839200" y="2159000"/>
            <a:ext cx="1143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40000"/>
              </a:lnSpc>
            </a:pPr>
            <a:r>
              <a:rPr lang="en-US" sz="1000" noProof="1" b="1">
                <a:solidFill>
                  <a:srgbClr val="0B1F3A"/>
                </a:solidFill>
                <a:latin typeface="MiSans"/>
                <a:ea typeface="MiSans"/>
              </a:rPr>
              <a:t>METAS</a:t>
            </a:r>
            <a:endParaRPr lang="en-US" sz="1600" noProof="1"/>
          </a:p>
          <a:p>
            <a:pPr algn="ctr">
              <a:lnSpc>
                <a:spcPct val="140000"/>
              </a:lnSpc>
            </a:pPr>
            <a:r>
              <a:rPr lang="en-US" sz="600" noProof="1">
                <a:solidFill>
                  <a:srgbClr val="0B1F3A"/>
                </a:solidFill>
                <a:latin typeface="MiSans"/>
                <a:ea typeface="MiSans"/>
              </a:rPr>
              <a:t>麦塔斯科技</a:t>
            </a:r>
            <a:endParaRPr lang="en-US" sz="1600" noProof="1"/>
          </a:p>
        </p:txBody>
      </p:sp>
      <p:sp>
        <p:nvSpPr>
          <p:cNvPr id="20" name="photo-cap"/>
          <p:cNvSpPr txBox="1"/>
          <p:nvPr/>
        </p:nvSpPr>
        <p:spPr>
          <a:xfrm>
            <a:off x="7112000" y="3860800"/>
            <a:ext cx="4470400" cy="15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麦塔斯 · 公司形象展示</a:t>
            </a:r>
            <a:endParaRPr lang="en-US" sz="900" noProof="1"/>
          </a:p>
        </p:txBody>
      </p:sp>
    </p:spTree>
  </p:cSld>
  <p:clrMapOvr>
    <a:masterClrMapping/>
  </p:clrMapOvr>
  <p:transition spd="fast" advClick="1">
    <p:fade/>
  </p:transition>
</p:sld>
</file>

<file path=ppt/slides/slide3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03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02 — 业务体系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609600" y="1346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从设备到数据：通信资产全生命周期服务</a:t>
            </a:r>
            <a:endParaRPr lang="en-US" sz="2800" noProof="1"/>
          </a:p>
        </p:txBody>
      </p:sp>
      <p:sp>
        <p:nvSpPr>
          <p:cNvPr id="8" name="s1-no"/>
          <p:cNvSpPr txBox="1"/>
          <p:nvPr/>
        </p:nvSpPr>
        <p:spPr>
          <a:xfrm>
            <a:off x="609600" y="2133600"/>
            <a:ext cx="762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1FC98E"/>
                </a:solidFill>
                <a:latin typeface="MiSans"/>
                <a:ea typeface="MiSans"/>
              </a:rPr>
              <a:t>01</a:t>
            </a:r>
            <a:endParaRPr lang="en-US" sz="2200" noProof="1"/>
          </a:p>
        </p:txBody>
      </p:sp>
      <p:sp>
        <p:nvSpPr>
          <p:cNvPr id="9" name="s1-name"/>
          <p:cNvSpPr txBox="1"/>
          <p:nvPr/>
        </p:nvSpPr>
        <p:spPr>
          <a:xfrm>
            <a:off x="1524000" y="2133600"/>
            <a:ext cx="3302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700" noProof="1" b="1">
                <a:solidFill>
                  <a:srgbClr val="101828"/>
                </a:solidFill>
                <a:latin typeface="MiSans"/>
                <a:ea typeface="MiSans"/>
              </a:rPr>
              <a:t>通信设备测试与维修</a:t>
            </a:r>
            <a:endParaRPr lang="en-US" sz="1700" noProof="1"/>
          </a:p>
        </p:txBody>
      </p:sp>
      <p:sp>
        <p:nvSpPr>
          <p:cNvPr id="10" name="s1-desc"/>
          <p:cNvSpPr txBox="1"/>
          <p:nvPr/>
        </p:nvSpPr>
        <p:spPr>
          <a:xfrm>
            <a:off x="1524000" y="2514600"/>
            <a:ext cx="7874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传输、路由、接入设备的检测、整备与芯片级维修；72小时稳定性测试，序列号级5年追溯，认证翻新设备享6个月保修</a:t>
            </a:r>
            <a:endParaRPr lang="en-US" sz="1100" noProof="1"/>
          </a:p>
        </p:txBody>
      </p:sp>
      <p:sp>
        <p:nvSpPr>
          <p:cNvPr id="11" name="s1-tag-shape"/>
          <p:cNvSpPr/>
          <p:nvPr/>
        </p:nvSpPr>
        <p:spPr>
          <a:xfrm>
            <a:off x="10007600" y="2184400"/>
            <a:ext cx="1574800" cy="304800"/>
          </a:xfrm>
          <a:prstGeom prst="rect">
            <a:avLst/>
          </a:prstGeom>
          <a:noFill/>
          <a:ln w="12700">
            <a:solidFill>
              <a:srgbClr val="1FC98E"/>
            </a:solidFill>
          </a:ln>
        </p:spPr>
      </p:sp>
      <p:sp>
        <p:nvSpPr>
          <p:cNvPr id="12" name="s1-tag"/>
          <p:cNvSpPr txBox="1"/>
          <p:nvPr/>
        </p:nvSpPr>
        <p:spPr>
          <a:xfrm>
            <a:off x="10007600" y="2184400"/>
            <a:ext cx="157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1FC98E"/>
                </a:solidFill>
                <a:latin typeface="MiSans"/>
                <a:ea typeface="MiSans"/>
              </a:rPr>
              <a:t>成熟业务</a:t>
            </a:r>
            <a:endParaRPr lang="en-US" sz="1000" noProof="1"/>
          </a:p>
        </p:txBody>
      </p:sp>
      <p:sp>
        <p:nvSpPr>
          <p:cNvPr id="13" name="d1"/>
          <p:cNvSpPr/>
          <p:nvPr/>
        </p:nvSpPr>
        <p:spPr>
          <a:xfrm>
            <a:off x="609600" y="30988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14" name="s2-no"/>
          <p:cNvSpPr txBox="1"/>
          <p:nvPr/>
        </p:nvSpPr>
        <p:spPr>
          <a:xfrm>
            <a:off x="609600" y="3276600"/>
            <a:ext cx="762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1FC98E"/>
                </a:solidFill>
                <a:latin typeface="MiSans"/>
                <a:ea typeface="MiSans"/>
              </a:rPr>
              <a:t>02</a:t>
            </a:r>
            <a:endParaRPr lang="en-US" sz="2200" noProof="1"/>
          </a:p>
        </p:txBody>
      </p:sp>
      <p:sp>
        <p:nvSpPr>
          <p:cNvPr id="15" name="s2-name"/>
          <p:cNvSpPr txBox="1"/>
          <p:nvPr/>
        </p:nvSpPr>
        <p:spPr>
          <a:xfrm>
            <a:off x="1524000" y="3276600"/>
            <a:ext cx="3302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700" noProof="1" b="1">
                <a:solidFill>
                  <a:srgbClr val="101828"/>
                </a:solidFill>
                <a:latin typeface="MiSans"/>
                <a:ea typeface="MiSans"/>
              </a:rPr>
              <a:t>数据清除服务</a:t>
            </a:r>
            <a:endParaRPr lang="en-US" sz="1700" noProof="1"/>
          </a:p>
        </p:txBody>
      </p:sp>
      <p:sp>
        <p:nvSpPr>
          <p:cNvPr id="16" name="s2-desc"/>
          <p:cNvSpPr txBox="1"/>
          <p:nvPr/>
        </p:nvSpPr>
        <p:spPr>
          <a:xfrm>
            <a:off x="1524000" y="3657600"/>
            <a:ext cx="7874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依据 NIST SP 800-88 / IEEE 2883 国际标准的存储介质与网络设备数据清除，逐台出具可验证的《数据清除证书》，支持驻场服务</a:t>
            </a:r>
            <a:endParaRPr lang="en-US" sz="1100" noProof="1"/>
          </a:p>
        </p:txBody>
      </p:sp>
      <p:sp>
        <p:nvSpPr>
          <p:cNvPr id="17" name="s2-tag-shape"/>
          <p:cNvSpPr/>
          <p:nvPr/>
        </p:nvSpPr>
        <p:spPr>
          <a:xfrm>
            <a:off x="10007600" y="3327400"/>
            <a:ext cx="1574800" cy="3048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8" name="s2-tag"/>
          <p:cNvSpPr txBox="1"/>
          <p:nvPr/>
        </p:nvSpPr>
        <p:spPr>
          <a:xfrm>
            <a:off x="10007600" y="3327400"/>
            <a:ext cx="157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FFFFFF"/>
                </a:solidFill>
                <a:latin typeface="MiSans"/>
                <a:ea typeface="MiSans"/>
              </a:rPr>
              <a:t>重点拓展</a:t>
            </a:r>
            <a:endParaRPr lang="en-US" sz="1000" noProof="1"/>
          </a:p>
        </p:txBody>
      </p:sp>
      <p:sp>
        <p:nvSpPr>
          <p:cNvPr id="19" name="d2"/>
          <p:cNvSpPr/>
          <p:nvPr/>
        </p:nvSpPr>
        <p:spPr>
          <a:xfrm>
            <a:off x="609600" y="42418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20" name="s3-no"/>
          <p:cNvSpPr txBox="1"/>
          <p:nvPr/>
        </p:nvSpPr>
        <p:spPr>
          <a:xfrm>
            <a:off x="609600" y="4419600"/>
            <a:ext cx="762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1FC98E"/>
                </a:solidFill>
                <a:latin typeface="MiSans"/>
                <a:ea typeface="MiSans"/>
              </a:rPr>
              <a:t>03</a:t>
            </a:r>
            <a:endParaRPr lang="en-US" sz="2200" noProof="1"/>
          </a:p>
        </p:txBody>
      </p:sp>
      <p:sp>
        <p:nvSpPr>
          <p:cNvPr id="21" name="s3-name"/>
          <p:cNvSpPr txBox="1"/>
          <p:nvPr/>
        </p:nvSpPr>
        <p:spPr>
          <a:xfrm>
            <a:off x="1524000" y="4419600"/>
            <a:ext cx="3302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700" noProof="1" b="1">
                <a:solidFill>
                  <a:srgbClr val="101828"/>
                </a:solidFill>
                <a:latin typeface="MiSans"/>
                <a:ea typeface="MiSans"/>
              </a:rPr>
              <a:t>系统集成服务</a:t>
            </a:r>
            <a:endParaRPr lang="en-US" sz="1700" noProof="1"/>
          </a:p>
        </p:txBody>
      </p:sp>
      <p:sp>
        <p:nvSpPr>
          <p:cNvPr id="22" name="s3-desc"/>
          <p:cNvSpPr txBox="1"/>
          <p:nvPr/>
        </p:nvSpPr>
        <p:spPr>
          <a:xfrm>
            <a:off x="1524000" y="4800600"/>
            <a:ext cx="7874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通信机房与传输网络建设、设备搬迁与网络割接、IT基础设施集成与运维保障，端到端项目化交付</a:t>
            </a:r>
            <a:endParaRPr lang="en-US" sz="1100" noProof="1"/>
          </a:p>
        </p:txBody>
      </p:sp>
      <p:sp>
        <p:nvSpPr>
          <p:cNvPr id="23" name="s3-tag-shape"/>
          <p:cNvSpPr/>
          <p:nvPr/>
        </p:nvSpPr>
        <p:spPr>
          <a:xfrm>
            <a:off x="10007600" y="4470400"/>
            <a:ext cx="1574800" cy="3048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24" name="s3-tag"/>
          <p:cNvSpPr txBox="1"/>
          <p:nvPr/>
        </p:nvSpPr>
        <p:spPr>
          <a:xfrm>
            <a:off x="10007600" y="4470400"/>
            <a:ext cx="157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FFFFFF"/>
                </a:solidFill>
                <a:latin typeface="MiSans"/>
                <a:ea typeface="MiSans"/>
              </a:rPr>
              <a:t>重点拓展</a:t>
            </a:r>
            <a:endParaRPr lang="en-US" sz="1000" noProof="1"/>
          </a:p>
        </p:txBody>
      </p:sp>
      <p:sp>
        <p:nvSpPr>
          <p:cNvPr id="25" name="d3"/>
          <p:cNvSpPr/>
          <p:nvPr/>
        </p:nvSpPr>
        <p:spPr>
          <a:xfrm>
            <a:off x="609600" y="53848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26" name="s4-no"/>
          <p:cNvSpPr txBox="1"/>
          <p:nvPr/>
        </p:nvSpPr>
        <p:spPr>
          <a:xfrm>
            <a:off x="609600" y="5562600"/>
            <a:ext cx="762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1FC98E"/>
                </a:solidFill>
                <a:latin typeface="MiSans"/>
                <a:ea typeface="MiSans"/>
              </a:rPr>
              <a:t>04</a:t>
            </a:r>
            <a:endParaRPr lang="en-US" sz="2200" noProof="1"/>
          </a:p>
        </p:txBody>
      </p:sp>
      <p:sp>
        <p:nvSpPr>
          <p:cNvPr id="27" name="s4-name"/>
          <p:cNvSpPr txBox="1"/>
          <p:nvPr/>
        </p:nvSpPr>
        <p:spPr>
          <a:xfrm>
            <a:off x="1524000" y="5562600"/>
            <a:ext cx="4064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700" noProof="1" b="1">
                <a:solidFill>
                  <a:srgbClr val="101828"/>
                </a:solidFill>
                <a:latin typeface="MiSans"/>
                <a:ea typeface="MiSans"/>
              </a:rPr>
              <a:t>IT资产处置与循环再生</a:t>
            </a:r>
            <a:endParaRPr lang="en-US" sz="1700" noProof="1"/>
          </a:p>
        </p:txBody>
      </p:sp>
      <p:sp>
        <p:nvSpPr>
          <p:cNvPr id="28" name="s4-desc"/>
          <p:cNvSpPr txBox="1"/>
          <p:nvPr/>
        </p:nvSpPr>
        <p:spPr>
          <a:xfrm>
            <a:off x="1524000" y="5943600"/>
            <a:ext cx="7874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退役通信设备的评估、残值管理、认证翻新设备供应与租赁，让每一份资产实现价值最大化</a:t>
            </a:r>
            <a:endParaRPr lang="en-US" sz="1100" noProof="1"/>
          </a:p>
        </p:txBody>
      </p:sp>
      <p:sp>
        <p:nvSpPr>
          <p:cNvPr id="29" name="s4-tag-shape"/>
          <p:cNvSpPr/>
          <p:nvPr/>
        </p:nvSpPr>
        <p:spPr>
          <a:xfrm>
            <a:off x="10007600" y="5613400"/>
            <a:ext cx="1574800" cy="304800"/>
          </a:xfrm>
          <a:prstGeom prst="rect">
            <a:avLst/>
          </a:prstGeom>
          <a:noFill/>
          <a:ln w="12700">
            <a:solidFill>
              <a:srgbClr val="0B1F3A"/>
            </a:solidFill>
          </a:ln>
        </p:spPr>
      </p:sp>
      <p:sp>
        <p:nvSpPr>
          <p:cNvPr id="30" name="s4-tag"/>
          <p:cNvSpPr txBox="1"/>
          <p:nvPr/>
        </p:nvSpPr>
        <p:spPr>
          <a:xfrm>
            <a:off x="10007600" y="5613400"/>
            <a:ext cx="157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0B1F3A"/>
                </a:solidFill>
                <a:latin typeface="MiSans"/>
                <a:ea typeface="MiSans"/>
              </a:rPr>
              <a:t>核心业务</a:t>
            </a:r>
            <a:endParaRPr lang="en-US" sz="1000" noProof="1"/>
          </a:p>
        </p:txBody>
      </p:sp>
      <p:sp>
        <p:nvSpPr>
          <p:cNvPr id="31" name="bottom-note"/>
          <p:cNvSpPr txBox="1"/>
          <p:nvPr/>
        </p:nvSpPr>
        <p:spPr>
          <a:xfrm>
            <a:off x="609600" y="6502400"/>
            <a:ext cx="109728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以技术服务为核心的全生命周期管理——从退役评估到重新上岗，每一步安全、合规、可追溯。</a:t>
            </a:r>
            <a:endParaRPr lang="en-US" sz="1000" noProof="1"/>
          </a:p>
        </p:txBody>
      </p:sp>
    </p:spTree>
  </p:cSld>
  <p:clrMapOvr>
    <a:masterClrMapping/>
  </p:clrMapOvr>
  <p:transition spd="fast" advClick="1">
    <p:fade/>
  </p:transition>
</p:sld>
</file>

<file path=ppt/slides/slide4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/>
          <p:cNvPicPr/>
          <p:nvPr/>
        </p:nvPicPr>
        <p:blipFill>
          <a:blip r:embed="rId2"/>
          <a:srcRect l="5000" b="9000"/>
          <a:stretch>
            <a:fillRect/>
          </a:stretch>
        </p:blipFill>
        <p:spPr>
          <a:xfrm>
            <a:off x="6604000" y="0"/>
            <a:ext cx="5588000" cy="6858000"/>
          </a:xfrm>
          <a:prstGeom prst="rect">
            <a:avLst/>
          </a:prstGeom>
          <a:ln>
            <a:noFill/>
          </a:ln>
        </p:spPr>
      </p:pic>
      <p:sp>
        <p:nvSpPr>
          <p:cNvPr id="3" name="photo-overlay"/>
          <p:cNvSpPr/>
          <p:nvPr/>
        </p:nvSpPr>
        <p:spPr>
          <a:xfrm>
            <a:off x="6604000" y="0"/>
            <a:ext cx="5588000" cy="6858000"/>
          </a:xfrm>
          <a:prstGeom prst="rect">
            <a:avLst/>
          </a:prstGeom>
          <a:solidFill>
            <a:srgbClr val="0B1F3A">
              <a:alpha val="25098"/>
            </a:srgbClr>
          </a:solidFill>
          <a:ln>
            <a:noFill/>
          </a:ln>
        </p:spPr>
      </p:sp>
      <p:sp>
        <p:nvSpPr>
          <p:cNvPr id="4" name="photo-divider"/>
          <p:cNvSpPr/>
          <p:nvPr/>
        </p:nvSpPr>
        <p:spPr>
          <a:xfrm>
            <a:off x="6591300" y="0"/>
            <a:ext cx="25400" cy="68580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5" name="label"/>
          <p:cNvSpPr txBox="1"/>
          <p:nvPr/>
        </p:nvSpPr>
        <p:spPr>
          <a:xfrm>
            <a:off x="812800" y="762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03 — 数据清除服务</a:t>
            </a:r>
            <a:endParaRPr lang="en-US" sz="1000" noProof="1"/>
          </a:p>
        </p:txBody>
      </p:sp>
      <p:sp>
        <p:nvSpPr>
          <p:cNvPr id="6" name="title"/>
          <p:cNvSpPr txBox="1"/>
          <p:nvPr/>
        </p:nvSpPr>
        <p:spPr>
          <a:xfrm>
            <a:off x="812800" y="1168400"/>
            <a:ext cx="5588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FFFFFF"/>
                </a:solidFill>
                <a:latin typeface="MiSans"/>
                <a:ea typeface="MiSans"/>
              </a:rPr>
              <a:t>出厂重置</a:t>
            </a:r>
            <a:r>
              <a:rPr lang="en-US" sz="3000" noProof="1" b="1">
                <a:solidFill>
                  <a:srgbClr val="1FC98E"/>
                </a:solidFill>
                <a:latin typeface="MiSans"/>
                <a:ea typeface="MiSans"/>
              </a:rPr>
              <a:t> ≠ 数据清除</a:t>
            </a:r>
            <a:endParaRPr lang="en-US" sz="1600" noProof="1"/>
          </a:p>
        </p:txBody>
      </p:sp>
      <p:sp>
        <p:nvSpPr>
          <p:cNvPr id="7" name="sub"/>
          <p:cNvSpPr txBox="1"/>
          <p:nvPr/>
        </p:nvSpPr>
        <p:spPr>
          <a:xfrm>
            <a:off x="812800" y="1930400"/>
            <a:ext cx="5207000" cy="1117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75000"/>
              </a:lnSpc>
            </a:pPr>
            <a:r>
              <a:rPr lang="en-US" sz="1200" noProof="1">
                <a:solidFill>
                  <a:srgbClr val="FFFFFF">
                    <a:alpha val="70196"/>
                  </a:srgbClr>
                </a:solidFill>
                <a:latin typeface="MiSans"/>
                <a:ea typeface="MiSans"/>
              </a:rPr>
              <a:t>研究表明，通信设备在执行出厂重置后，仍可能残留网络配置与安全凭证。麦塔斯依据国际标准提供</a:t>
            </a:r>
            <a:r>
              <a:rPr lang="en-US" sz="1200" noProof="1" b="1">
                <a:solidFill>
                  <a:srgbClr val="FFFFFF">
                    <a:alpha val="70196"/>
                  </a:srgbClr>
                </a:solidFill>
                <a:latin typeface="MiSans"/>
                <a:ea typeface="MiSans"/>
              </a:rPr>
              <a:t>可验证</a:t>
            </a:r>
            <a:r>
              <a:rPr lang="en-US" sz="1200" noProof="1">
                <a:solidFill>
                  <a:srgbClr val="FFFFFF">
                    <a:alpha val="70196"/>
                  </a:srgbClr>
                </a:solidFill>
                <a:latin typeface="MiSans"/>
                <a:ea typeface="MiSans"/>
              </a:rPr>
              <a:t>的数据清除服务，并逐台出具《数据清除证书》。</a:t>
            </a:r>
            <a:endParaRPr lang="en-US" sz="1200" noProof="1"/>
          </a:p>
        </p:txBody>
      </p:sp>
      <p:sp>
        <p:nvSpPr>
          <p:cNvPr id="8" name="list"/>
          <p:cNvSpPr txBox="1"/>
          <p:nvPr/>
        </p:nvSpPr>
        <p:spPr>
          <a:xfrm>
            <a:off x="812800" y="3200400"/>
            <a:ext cx="5334000" cy="177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>
                <a:solidFill>
                  <a:srgbClr val="FFFFFF">
                    <a:alpha val="90196"/>
                  </a:srgbClr>
                </a:solidFill>
                <a:latin typeface="MiSans"/>
                <a:ea typeface="MiSans"/>
              </a:rPr>
              <a:t>存储介质分级清除（覆盖 / 加密擦除 / 消磁 / 销毁）</a:t>
            </a:r>
            <a:endParaRPr lang="en-US" sz="1200" noProof="1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>
                <a:solidFill>
                  <a:srgbClr val="FFFFFF">
                    <a:alpha val="90196"/>
                  </a:srgbClr>
                </a:solidFill>
                <a:latin typeface="MiSans"/>
                <a:ea typeface="MiSans"/>
              </a:rPr>
              <a:t>网络设备配置与凭证专项清除</a:t>
            </a:r>
            <a:endParaRPr lang="en-US" sz="1200" noProof="1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>
                <a:solidFill>
                  <a:srgbClr val="FFFFFF">
                    <a:alpha val="90196"/>
                  </a:srgbClr>
                </a:solidFill>
                <a:latin typeface="MiSans"/>
                <a:ea typeface="MiSans"/>
              </a:rPr>
              <a:t>驻场清除与退役项目整包服务</a:t>
            </a:r>
            <a:endParaRPr lang="en-US" sz="1200" noProof="1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>
                <a:solidFill>
                  <a:srgbClr val="FFFFFF">
                    <a:alpha val="90196"/>
                  </a:srgbClr>
                </a:solidFill>
                <a:latin typeface="MiSans"/>
                <a:ea typeface="MiSans"/>
              </a:rPr>
              <a:t>逐台出具清除证书，全程留痕、支持审计</a:t>
            </a:r>
            <a:endParaRPr lang="en-US" sz="1200" noProof="1"/>
          </a:p>
        </p:txBody>
      </p:sp>
      <p:sp>
        <p:nvSpPr>
          <p:cNvPr id="9" name="chip1-shape"/>
          <p:cNvSpPr/>
          <p:nvPr/>
        </p:nvSpPr>
        <p:spPr>
          <a:xfrm>
            <a:off x="812800" y="5283200"/>
            <a:ext cx="1625600" cy="330200"/>
          </a:xfrm>
          <a:prstGeom prst="rect">
            <a:avLst/>
          </a:prstGeom>
          <a:noFill/>
          <a:ln w="12700">
            <a:solidFill>
              <a:srgbClr val="1FC98E"/>
            </a:solidFill>
          </a:ln>
        </p:spPr>
      </p:sp>
      <p:sp>
        <p:nvSpPr>
          <p:cNvPr id="10" name="chip1"/>
          <p:cNvSpPr txBox="1"/>
          <p:nvPr/>
        </p:nvSpPr>
        <p:spPr>
          <a:xfrm>
            <a:off x="812800" y="5283200"/>
            <a:ext cx="16256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1FC98E"/>
                </a:solidFill>
                <a:latin typeface="MiSans"/>
                <a:ea typeface="MiSans"/>
              </a:rPr>
              <a:t>NIST SP 800-88</a:t>
            </a:r>
            <a:endParaRPr lang="en-US" sz="1000" noProof="1"/>
          </a:p>
        </p:txBody>
      </p:sp>
      <p:sp>
        <p:nvSpPr>
          <p:cNvPr id="11" name="chip2-shape"/>
          <p:cNvSpPr/>
          <p:nvPr/>
        </p:nvSpPr>
        <p:spPr>
          <a:xfrm>
            <a:off x="2590800" y="5283200"/>
            <a:ext cx="1625600" cy="330200"/>
          </a:xfrm>
          <a:prstGeom prst="rect">
            <a:avLst/>
          </a:prstGeom>
          <a:noFill/>
          <a:ln w="12700">
            <a:solidFill>
              <a:srgbClr val="1FC98E"/>
            </a:solidFill>
          </a:ln>
        </p:spPr>
      </p:sp>
      <p:sp>
        <p:nvSpPr>
          <p:cNvPr id="12" name="chip2"/>
          <p:cNvSpPr txBox="1"/>
          <p:nvPr/>
        </p:nvSpPr>
        <p:spPr>
          <a:xfrm>
            <a:off x="2590800" y="5283200"/>
            <a:ext cx="16256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1FC98E"/>
                </a:solidFill>
                <a:latin typeface="MiSans"/>
                <a:ea typeface="MiSans"/>
              </a:rPr>
              <a:t>IEEE 2883-2022</a:t>
            </a:r>
            <a:endParaRPr lang="en-US" sz="1000" noProof="1"/>
          </a:p>
        </p:txBody>
      </p:sp>
      <p:sp>
        <p:nvSpPr>
          <p:cNvPr id="13" name="chip3-shape"/>
          <p:cNvSpPr/>
          <p:nvPr/>
        </p:nvSpPr>
        <p:spPr>
          <a:xfrm>
            <a:off x="4368800" y="5283200"/>
            <a:ext cx="1219200" cy="330200"/>
          </a:xfrm>
          <a:prstGeom prst="rect">
            <a:avLst/>
          </a:prstGeom>
          <a:noFill/>
          <a:ln w="12700">
            <a:solidFill>
              <a:srgbClr val="1FC98E"/>
            </a:solidFill>
          </a:ln>
        </p:spPr>
      </p:sp>
      <p:sp>
        <p:nvSpPr>
          <p:cNvPr id="14" name="chip3"/>
          <p:cNvSpPr txBox="1"/>
          <p:nvPr/>
        </p:nvSpPr>
        <p:spPr>
          <a:xfrm>
            <a:off x="4368800" y="5283200"/>
            <a:ext cx="1219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1FC98E"/>
                </a:solidFill>
                <a:latin typeface="MiSans"/>
                <a:ea typeface="MiSans"/>
              </a:rPr>
              <a:t>证书 8 要素</a:t>
            </a:r>
            <a:endParaRPr lang="en-US" sz="1000" noProof="1"/>
          </a:p>
        </p:txBody>
      </p:sp>
      <p:sp>
        <p:nvSpPr>
          <p:cNvPr id="15" name="scene"/>
          <p:cNvSpPr txBox="1"/>
          <p:nvPr/>
        </p:nvSpPr>
        <p:spPr>
          <a:xfrm>
            <a:off x="812800" y="6019800"/>
            <a:ext cx="5461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FFFFFF">
                    <a:alpha val="40000"/>
                  </a:srgbClr>
                </a:solidFill>
                <a:latin typeface="MiSans"/>
                <a:ea typeface="MiSans"/>
              </a:rPr>
              <a:t>适用场景：运营商退网 ｜ 政企机房改造 ｜ 金融与数据中心设备处置</a:t>
            </a:r>
            <a:endParaRPr lang="en-US" sz="900" noProof="1"/>
          </a:p>
        </p:txBody>
      </p:sp>
    </p:spTree>
  </p:cSld>
  <p:clrMapOvr>
    <a:masterClrMapping/>
  </p:clrMapOvr>
  <p:transition spd="fast" advClick="1">
    <p:fade/>
  </p:transition>
</p:sld>
</file>

<file path=ppt/slides/slide5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05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04 — 测试与质保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609600" y="1346200"/>
            <a:ext cx="9144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72小时稳定性测试，序列号级5年追溯</a:t>
            </a:r>
            <a:endParaRPr lang="en-US" sz="2800" noProof="1"/>
          </a:p>
        </p:txBody>
      </p:sp>
      <p:sp>
        <p:nvSpPr>
          <p:cNvPr id="8" name="flow-line"/>
          <p:cNvSpPr/>
          <p:nvPr/>
        </p:nvSpPr>
        <p:spPr>
          <a:xfrm>
            <a:off x="1346200" y="2260600"/>
            <a:ext cx="94996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9" name="f1-dot"/>
          <p:cNvSpPr/>
          <p:nvPr/>
        </p:nvSpPr>
        <p:spPr>
          <a:xfrm>
            <a:off x="1346200" y="2082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0" name="f1-no"/>
          <p:cNvSpPr txBox="1"/>
          <p:nvPr/>
        </p:nvSpPr>
        <p:spPr>
          <a:xfrm>
            <a:off x="1346200" y="2082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1</a:t>
            </a:r>
            <a:endParaRPr lang="en-US" sz="1200" noProof="1"/>
          </a:p>
        </p:txBody>
      </p:sp>
      <p:sp>
        <p:nvSpPr>
          <p:cNvPr id="11" name="f1-label"/>
          <p:cNvSpPr txBox="1"/>
          <p:nvPr/>
        </p:nvSpPr>
        <p:spPr>
          <a:xfrm>
            <a:off x="635000" y="2565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到货检测</a:t>
            </a:r>
            <a:endParaRPr lang="en-US" sz="1000" noProof="1"/>
          </a:p>
        </p:txBody>
      </p:sp>
      <p:sp>
        <p:nvSpPr>
          <p:cNvPr id="12" name="f2-dot"/>
          <p:cNvSpPr/>
          <p:nvPr/>
        </p:nvSpPr>
        <p:spPr>
          <a:xfrm>
            <a:off x="3175000" y="2082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3" name="f2-no"/>
          <p:cNvSpPr txBox="1"/>
          <p:nvPr/>
        </p:nvSpPr>
        <p:spPr>
          <a:xfrm>
            <a:off x="3175000" y="2082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2</a:t>
            </a:r>
            <a:endParaRPr lang="en-US" sz="1200" noProof="1"/>
          </a:p>
        </p:txBody>
      </p:sp>
      <p:sp>
        <p:nvSpPr>
          <p:cNvPr id="14" name="f2-label"/>
          <p:cNvSpPr txBox="1"/>
          <p:nvPr/>
        </p:nvSpPr>
        <p:spPr>
          <a:xfrm>
            <a:off x="2463800" y="2565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功能测试</a:t>
            </a:r>
            <a:endParaRPr lang="en-US" sz="1000" noProof="1"/>
          </a:p>
        </p:txBody>
      </p:sp>
      <p:sp>
        <p:nvSpPr>
          <p:cNvPr id="15" name="f3-dot"/>
          <p:cNvSpPr/>
          <p:nvPr/>
        </p:nvSpPr>
        <p:spPr>
          <a:xfrm>
            <a:off x="5003800" y="2082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6" name="f3-no"/>
          <p:cNvSpPr txBox="1"/>
          <p:nvPr/>
        </p:nvSpPr>
        <p:spPr>
          <a:xfrm>
            <a:off x="5003800" y="2082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3</a:t>
            </a:r>
            <a:endParaRPr lang="en-US" sz="1200" noProof="1"/>
          </a:p>
        </p:txBody>
      </p:sp>
      <p:sp>
        <p:nvSpPr>
          <p:cNvPr id="17" name="f3-label"/>
          <p:cNvSpPr txBox="1"/>
          <p:nvPr/>
        </p:nvSpPr>
        <p:spPr>
          <a:xfrm>
            <a:off x="4292600" y="2565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整备翻新</a:t>
            </a:r>
            <a:endParaRPr lang="en-US" sz="1000" noProof="1"/>
          </a:p>
        </p:txBody>
      </p:sp>
      <p:sp>
        <p:nvSpPr>
          <p:cNvPr id="18" name="f4-dot"/>
          <p:cNvSpPr/>
          <p:nvPr/>
        </p:nvSpPr>
        <p:spPr>
          <a:xfrm>
            <a:off x="6832600" y="2082800"/>
            <a:ext cx="355600" cy="355600"/>
          </a:xfrm>
          <a:prstGeom prst="ellipse">
            <a:avLst/>
          </a:prstGeom>
          <a:solidFill>
            <a:srgbClr val="0B1F3A"/>
          </a:solidFill>
          <a:ln>
            <a:noFill/>
          </a:ln>
        </p:spPr>
      </p:sp>
      <p:sp>
        <p:nvSpPr>
          <p:cNvPr id="19" name="f4-no"/>
          <p:cNvSpPr txBox="1"/>
          <p:nvPr/>
        </p:nvSpPr>
        <p:spPr>
          <a:xfrm>
            <a:off x="6832600" y="2082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4</a:t>
            </a:r>
            <a:endParaRPr lang="en-US" sz="1200" noProof="1"/>
          </a:p>
        </p:txBody>
      </p:sp>
      <p:sp>
        <p:nvSpPr>
          <p:cNvPr id="20" name="f4-label"/>
          <p:cNvSpPr txBox="1"/>
          <p:nvPr/>
        </p:nvSpPr>
        <p:spPr>
          <a:xfrm>
            <a:off x="6121400" y="2565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0B1F3A"/>
                </a:solidFill>
                <a:latin typeface="MiSans"/>
                <a:ea typeface="MiSans"/>
              </a:rPr>
              <a:t>72小时稳定性测试</a:t>
            </a:r>
            <a:endParaRPr lang="en-US" sz="1600" noProof="1"/>
          </a:p>
        </p:txBody>
      </p:sp>
      <p:sp>
        <p:nvSpPr>
          <p:cNvPr id="21" name="f5-dot"/>
          <p:cNvSpPr/>
          <p:nvPr/>
        </p:nvSpPr>
        <p:spPr>
          <a:xfrm>
            <a:off x="8661400" y="2082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22" name="f5-no"/>
          <p:cNvSpPr txBox="1"/>
          <p:nvPr/>
        </p:nvSpPr>
        <p:spPr>
          <a:xfrm>
            <a:off x="8661400" y="2082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5</a:t>
            </a:r>
            <a:endParaRPr lang="en-US" sz="1200" noProof="1"/>
          </a:p>
        </p:txBody>
      </p:sp>
      <p:sp>
        <p:nvSpPr>
          <p:cNvPr id="23" name="f5-label"/>
          <p:cNvSpPr txBox="1"/>
          <p:nvPr/>
        </p:nvSpPr>
        <p:spPr>
          <a:xfrm>
            <a:off x="7950200" y="2565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双人复核签发</a:t>
            </a:r>
            <a:endParaRPr lang="en-US" sz="1000" noProof="1"/>
          </a:p>
        </p:txBody>
      </p:sp>
      <p:sp>
        <p:nvSpPr>
          <p:cNvPr id="24" name="f6-dot"/>
          <p:cNvSpPr/>
          <p:nvPr/>
        </p:nvSpPr>
        <p:spPr>
          <a:xfrm>
            <a:off x="10490200" y="2082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25" name="f6-no"/>
          <p:cNvSpPr txBox="1"/>
          <p:nvPr/>
        </p:nvSpPr>
        <p:spPr>
          <a:xfrm>
            <a:off x="10490200" y="2082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6</a:t>
            </a:r>
            <a:endParaRPr lang="en-US" sz="1200" noProof="1"/>
          </a:p>
        </p:txBody>
      </p:sp>
      <p:sp>
        <p:nvSpPr>
          <p:cNvPr id="26" name="f6-label"/>
          <p:cNvSpPr txBox="1"/>
          <p:nvPr/>
        </p:nvSpPr>
        <p:spPr>
          <a:xfrm>
            <a:off x="9779000" y="2565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6个月保修</a:t>
            </a:r>
            <a:endParaRPr lang="en-US" sz="1000" noProof="1"/>
          </a:p>
        </p:txBody>
      </p:sp>
      <p:pic>
        <p:nvPicPr>
          <p:cNvPr id="27" name="photo"/>
          <p:cNvPicPr/>
          <p:nvPr/>
        </p:nvPicPr>
        <p:blipFill>
          <a:blip r:embed="rId2"/>
          <a:srcRect b="9000"/>
          <a:stretch>
            <a:fillRect/>
          </a:stretch>
        </p:blipFill>
        <p:spPr>
          <a:xfrm>
            <a:off x="609600" y="3251200"/>
            <a:ext cx="5334000" cy="2794000"/>
          </a:xfrm>
          <a:prstGeom prst="rect">
            <a:avLst/>
          </a:prstGeom>
          <a:ln>
            <a:noFill/>
          </a:ln>
        </p:spPr>
      </p:pic>
      <p:sp>
        <p:nvSpPr>
          <p:cNvPr id="28" name="photo-cap"/>
          <p:cNvSpPr txBox="1"/>
          <p:nvPr/>
        </p:nvSpPr>
        <p:spPr>
          <a:xfrm>
            <a:off x="609600" y="6146800"/>
            <a:ext cx="5334000" cy="15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检测工作台 · 传输设备测试场景</a:t>
            </a:r>
            <a:endParaRPr lang="en-US" sz="900" noProof="1"/>
          </a:p>
        </p:txBody>
      </p:sp>
      <p:sp>
        <p:nvSpPr>
          <p:cNvPr id="29" name="right-title"/>
          <p:cNvSpPr txBox="1"/>
          <p:nvPr/>
        </p:nvSpPr>
        <p:spPr>
          <a:xfrm>
            <a:off x="6477000" y="3251200"/>
            <a:ext cx="5105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500" noProof="1" b="1">
                <a:solidFill>
                  <a:srgbClr val="101828"/>
                </a:solidFill>
                <a:latin typeface="MiSans"/>
                <a:ea typeface="MiSans"/>
              </a:rPr>
              <a:t>双轨测试报告体系</a:t>
            </a:r>
            <a:endParaRPr lang="en-US" sz="1500" noProof="1"/>
          </a:p>
        </p:txBody>
      </p:sp>
      <p:sp>
        <p:nvSpPr>
          <p:cNvPr id="30" name="right-list"/>
          <p:cNvSpPr txBox="1"/>
          <p:nvPr/>
        </p:nvSpPr>
        <p:spPr>
          <a:xfrm>
            <a:off x="6477000" y="3683000"/>
            <a:ext cx="5105400" cy="254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70000"/>
              </a:lnSpc>
            </a:pP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 b="1">
                <a:solidFill>
                  <a:srgbClr val="475467"/>
                </a:solidFill>
                <a:latin typeface="MiSans"/>
                <a:ea typeface="MiSans"/>
              </a:rPr>
              <a:t>厂商平台实测报告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：在主流传输/路由平台上实测出具，唯一序列号可溯源</a:t>
            </a:r>
            <a:endParaRPr lang="en-US" sz="1100" noProof="1"/>
          </a:p>
          <a:p>
            <a:pPr algn="l">
              <a:lnSpc>
                <a:spcPct val="170000"/>
              </a:lnSpc>
              <a:spcBef>
                <a:spcPts val="800"/>
              </a:spcBef>
            </a:pP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 b="1">
                <a:solidFill>
                  <a:srgbClr val="475467"/>
                </a:solidFill>
                <a:latin typeface="MiSans"/>
                <a:ea typeface="MiSans"/>
              </a:rPr>
              <a:t>标准环境自测报告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：依据 ITU-T / IEEE 标准，含环回、负载与72小时稳定性测试</a:t>
            </a:r>
            <a:endParaRPr lang="en-US" sz="1100" noProof="1"/>
          </a:p>
          <a:p>
            <a:pPr algn="l">
              <a:lnSpc>
                <a:spcPct val="170000"/>
              </a:lnSpc>
              <a:spcBef>
                <a:spcPts val="800"/>
              </a:spcBef>
            </a:pP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每份报告</a:t>
            </a:r>
            <a:r>
              <a:rPr lang="en-US" sz="1100" noProof="1" b="1">
                <a:solidFill>
                  <a:srgbClr val="475467"/>
                </a:solidFill>
                <a:latin typeface="MiSans"/>
                <a:ea typeface="MiSans"/>
              </a:rPr>
              <a:t>双人复核签发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，记录关联设备序列号，支持5年查询追溯</a:t>
            </a:r>
            <a:endParaRPr lang="en-US" sz="1100" noProof="1"/>
          </a:p>
          <a:p>
            <a:pPr algn="l">
              <a:lnSpc>
                <a:spcPct val="170000"/>
              </a:lnSpc>
              <a:spcBef>
                <a:spcPts val="800"/>
              </a:spcBef>
            </a:pP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质保承诺：认证翻新设备</a:t>
            </a:r>
            <a:r>
              <a:rPr lang="en-US" sz="1100" noProof="1" b="1">
                <a:solidFill>
                  <a:srgbClr val="475467"/>
                </a:solidFill>
                <a:latin typeface="MiSans"/>
                <a:ea typeface="MiSans"/>
              </a:rPr>
              <a:t>6个月保修</a:t>
            </a:r>
            <a:endParaRPr lang="en-US" sz="1100" noProof="1"/>
          </a:p>
        </p:txBody>
      </p:sp>
    </p:spTree>
  </p:cSld>
  <p:clrMapOvr>
    <a:masterClrMapping/>
  </p:clrMapOvr>
  <p:transition spd="fast" advClick="1">
    <p:fade/>
  </p:transition>
</p:sld>
</file>

<file path=ppt/slides/slide6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06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05 — 维修与技术支持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609600" y="1346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芯片级维修，让设备重获新生</a:t>
            </a:r>
            <a:endParaRPr lang="en-US" sz="2800" noProof="1"/>
          </a:p>
        </p:txBody>
      </p:sp>
      <p:pic>
        <p:nvPicPr>
          <p:cNvPr id="8" name="photo"/>
          <p:cNvPicPr/>
          <p:nvPr/>
        </p:nvPicPr>
        <p:blipFill>
          <a:blip r:embed="rId2"/>
          <a:srcRect b="9000"/>
          <a:stretch>
            <a:fillRect/>
          </a:stretch>
        </p:blipFill>
        <p:spPr>
          <a:xfrm>
            <a:off x="609600" y="2006600"/>
            <a:ext cx="5080000" cy="3200400"/>
          </a:xfrm>
          <a:prstGeom prst="rect">
            <a:avLst/>
          </a:prstGeom>
          <a:ln>
            <a:noFill/>
          </a:ln>
        </p:spPr>
      </p:pic>
      <p:sp>
        <p:nvSpPr>
          <p:cNvPr id="9" name="photo-cap"/>
          <p:cNvSpPr txBox="1"/>
          <p:nvPr/>
        </p:nvSpPr>
        <p:spPr>
          <a:xfrm>
            <a:off x="609600" y="5308600"/>
            <a:ext cx="5080000" cy="15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防静电维修工作台 · 元器件级维修</a:t>
            </a:r>
            <a:endParaRPr lang="en-US" sz="900" noProof="1"/>
          </a:p>
        </p:txBody>
      </p:sp>
      <p:sp>
        <p:nvSpPr>
          <p:cNvPr id="10" name="right-list"/>
          <p:cNvSpPr txBox="1"/>
          <p:nvPr/>
        </p:nvSpPr>
        <p:spPr>
          <a:xfrm>
            <a:off x="6223000" y="2006600"/>
            <a:ext cx="5359400" cy="330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75000"/>
              </a:lnSpc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 b="1">
                <a:solidFill>
                  <a:srgbClr val="475467"/>
                </a:solidFill>
                <a:latin typeface="MiSans"/>
                <a:ea typeface="MiSans"/>
              </a:rPr>
              <a:t>板卡级 / 芯片级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故障诊断与维修（光传输、路由交换、接入设备）</a:t>
            </a:r>
            <a:endParaRPr lang="en-US" sz="1200" noProof="1"/>
          </a:p>
          <a:p>
            <a:pPr algn="l">
              <a:lnSpc>
                <a:spcPct val="175000"/>
              </a:lnSpc>
              <a:spcBef>
                <a:spcPts val="12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元器件级焊接与替换（BGA、QFP、光模块、连接器）</a:t>
            </a:r>
            <a:endParaRPr lang="en-US" sz="1200" noProof="1"/>
          </a:p>
          <a:p>
            <a:pPr algn="l">
              <a:lnSpc>
                <a:spcPct val="175000"/>
              </a:lnSpc>
              <a:spcBef>
                <a:spcPts val="12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 b="1">
                <a:solidFill>
                  <a:srgbClr val="475467"/>
                </a:solidFill>
                <a:latin typeface="MiSans"/>
                <a:ea typeface="MiSans"/>
              </a:rPr>
              <a:t>备件先行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：4500+产品规格库支撑快速匹配与替代料推荐</a:t>
            </a:r>
            <a:endParaRPr lang="en-US" sz="1200" noProof="1"/>
          </a:p>
          <a:p>
            <a:pPr algn="l">
              <a:lnSpc>
                <a:spcPct val="175000"/>
              </a:lnSpc>
              <a:spcBef>
                <a:spcPts val="12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远程诊断 + 现场技术支持双通道</a:t>
            </a:r>
            <a:endParaRPr lang="en-US" sz="1200" noProof="1"/>
          </a:p>
          <a:p>
            <a:pPr algn="l">
              <a:lnSpc>
                <a:spcPct val="175000"/>
              </a:lnSpc>
              <a:spcBef>
                <a:spcPts val="12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维修后72小时复测，与出厂新品</a:t>
            </a:r>
            <a:r>
              <a:rPr lang="en-US" sz="1200" noProof="1" b="1">
                <a:solidFill>
                  <a:srgbClr val="475467"/>
                </a:solidFill>
                <a:latin typeface="MiSans"/>
                <a:ea typeface="MiSans"/>
              </a:rPr>
              <a:t>同标准质保</a:t>
            </a:r>
            <a:endParaRPr lang="en-US" sz="1200" noProof="1"/>
          </a:p>
        </p:txBody>
      </p:sp>
      <p:sp>
        <p:nvSpPr>
          <p:cNvPr id="11" name="bottom-line"/>
          <p:cNvSpPr/>
          <p:nvPr/>
        </p:nvSpPr>
        <p:spPr>
          <a:xfrm>
            <a:off x="609600" y="58674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12" name="bottom-note"/>
          <p:cNvSpPr txBox="1"/>
          <p:nvPr/>
        </p:nvSpPr>
        <p:spPr>
          <a:xfrm>
            <a:off x="609600" y="6070600"/>
            <a:ext cx="109728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技术支持通道：需求提交后 </a:t>
            </a:r>
            <a:r>
              <a:rPr lang="en-US" sz="1100" noProof="1" b="1">
                <a:solidFill>
                  <a:srgbClr val="0B1F3A"/>
                </a:solidFill>
                <a:latin typeface="MiSans"/>
                <a:ea typeface="MiSans"/>
              </a:rPr>
              <a:t>24小时内响应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，复杂故障提供远程初步诊断与维修方案评估。</a:t>
            </a:r>
            <a:endParaRPr lang="en-US" sz="1100" noProof="1"/>
          </a:p>
        </p:txBody>
      </p:sp>
    </p:spTree>
  </p:cSld>
  <p:clrMapOvr>
    <a:masterClrMapping/>
  </p:clrMapOvr>
  <p:transition spd="fast" advClick="1">
    <p:fade/>
  </p:transition>
</p:sld>
</file>

<file path=ppt/slides/slide7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07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06 — 系统集成服务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609600" y="1346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从机房到网络，端到端的集成交付</a:t>
            </a:r>
            <a:endParaRPr lang="en-US" sz="2800" noProof="1"/>
          </a:p>
        </p:txBody>
      </p:sp>
      <p:pic>
        <p:nvPicPr>
          <p:cNvPr id="8" name="photo"/>
          <p:cNvPicPr/>
          <p:nvPr/>
        </p:nvPicPr>
        <p:blipFill>
          <a:blip r:embed="rId2"/>
          <a:srcRect b="9000"/>
          <a:stretch>
            <a:fillRect/>
          </a:stretch>
        </p:blipFill>
        <p:spPr>
          <a:xfrm>
            <a:off x="7112000" y="1270000"/>
            <a:ext cx="4470400" cy="2514600"/>
          </a:xfrm>
          <a:prstGeom prst="rect">
            <a:avLst/>
          </a:prstGeom>
          <a:ln>
            <a:noFill/>
          </a:ln>
        </p:spPr>
      </p:pic>
      <p:sp>
        <p:nvSpPr>
          <p:cNvPr id="9" name="photo-cap"/>
          <p:cNvSpPr txBox="1"/>
          <p:nvPr/>
        </p:nvSpPr>
        <p:spPr>
          <a:xfrm>
            <a:off x="7112000" y="3860800"/>
            <a:ext cx="4470400" cy="15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系统集成项目交付现场</a:t>
            </a:r>
            <a:endParaRPr lang="en-US" sz="900" noProof="1"/>
          </a:p>
        </p:txBody>
      </p:sp>
      <p:sp>
        <p:nvSpPr>
          <p:cNvPr id="10" name="r1-no"/>
          <p:cNvSpPr txBox="1"/>
          <p:nvPr/>
        </p:nvSpPr>
        <p:spPr>
          <a:xfrm>
            <a:off x="609600" y="2057400"/>
            <a:ext cx="635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1FC98E"/>
                </a:solidFill>
                <a:latin typeface="MiSans"/>
                <a:ea typeface="MiSans"/>
              </a:rPr>
              <a:t>01</a:t>
            </a:r>
            <a:endParaRPr lang="en-US" sz="2000" noProof="1"/>
          </a:p>
        </p:txBody>
      </p:sp>
      <p:sp>
        <p:nvSpPr>
          <p:cNvPr id="11" name="r1-name"/>
          <p:cNvSpPr txBox="1"/>
          <p:nvPr/>
        </p:nvSpPr>
        <p:spPr>
          <a:xfrm>
            <a:off x="1371600" y="2057400"/>
            <a:ext cx="4826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600" noProof="1" b="1">
                <a:solidFill>
                  <a:srgbClr val="101828"/>
                </a:solidFill>
                <a:latin typeface="MiSans"/>
                <a:ea typeface="MiSans"/>
              </a:rPr>
              <a:t>通信机房与传输网络建设</a:t>
            </a:r>
            <a:endParaRPr lang="en-US" sz="1600" noProof="1"/>
          </a:p>
        </p:txBody>
      </p:sp>
      <p:sp>
        <p:nvSpPr>
          <p:cNvPr id="12" name="r1-desc"/>
          <p:cNvSpPr txBox="1"/>
          <p:nvPr/>
        </p:nvSpPr>
        <p:spPr>
          <a:xfrm>
            <a:off x="1371600" y="2413000"/>
            <a:ext cx="51308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机房规划、设备安装调试、传输与数通网络部署</a:t>
            </a:r>
            <a:endParaRPr lang="en-US" sz="1100" noProof="1"/>
          </a:p>
        </p:txBody>
      </p:sp>
      <p:sp>
        <p:nvSpPr>
          <p:cNvPr id="13" name="d1"/>
          <p:cNvSpPr/>
          <p:nvPr/>
        </p:nvSpPr>
        <p:spPr>
          <a:xfrm>
            <a:off x="609600" y="2946400"/>
            <a:ext cx="589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14" name="r2-no"/>
          <p:cNvSpPr txBox="1"/>
          <p:nvPr/>
        </p:nvSpPr>
        <p:spPr>
          <a:xfrm>
            <a:off x="609600" y="3124200"/>
            <a:ext cx="635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1FC98E"/>
                </a:solidFill>
                <a:latin typeface="MiSans"/>
                <a:ea typeface="MiSans"/>
              </a:rPr>
              <a:t>02</a:t>
            </a:r>
            <a:endParaRPr lang="en-US" sz="2000" noProof="1"/>
          </a:p>
        </p:txBody>
      </p:sp>
      <p:sp>
        <p:nvSpPr>
          <p:cNvPr id="15" name="r2-name"/>
          <p:cNvSpPr txBox="1"/>
          <p:nvPr/>
        </p:nvSpPr>
        <p:spPr>
          <a:xfrm>
            <a:off x="1371600" y="3124200"/>
            <a:ext cx="4826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600" noProof="1" b="1">
                <a:solidFill>
                  <a:srgbClr val="101828"/>
                </a:solidFill>
                <a:latin typeface="MiSans"/>
                <a:ea typeface="MiSans"/>
              </a:rPr>
              <a:t>设备搬迁与网络割接</a:t>
            </a:r>
            <a:endParaRPr lang="en-US" sz="1600" noProof="1"/>
          </a:p>
        </p:txBody>
      </p:sp>
      <p:sp>
        <p:nvSpPr>
          <p:cNvPr id="16" name="r2-desc"/>
          <p:cNvSpPr txBox="1"/>
          <p:nvPr/>
        </p:nvSpPr>
        <p:spPr>
          <a:xfrm>
            <a:off x="1371600" y="3479800"/>
            <a:ext cx="51308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割接方案、停机窗口管理、数据备份与回退预案</a:t>
            </a:r>
            <a:endParaRPr lang="en-US" sz="1100" noProof="1"/>
          </a:p>
        </p:txBody>
      </p:sp>
      <p:sp>
        <p:nvSpPr>
          <p:cNvPr id="17" name="d2"/>
          <p:cNvSpPr/>
          <p:nvPr/>
        </p:nvSpPr>
        <p:spPr>
          <a:xfrm>
            <a:off x="609600" y="4013200"/>
            <a:ext cx="589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18" name="r3-no"/>
          <p:cNvSpPr txBox="1"/>
          <p:nvPr/>
        </p:nvSpPr>
        <p:spPr>
          <a:xfrm>
            <a:off x="609600" y="4191000"/>
            <a:ext cx="635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1FC98E"/>
                </a:solidFill>
                <a:latin typeface="MiSans"/>
                <a:ea typeface="MiSans"/>
              </a:rPr>
              <a:t>03</a:t>
            </a:r>
            <a:endParaRPr lang="en-US" sz="2000" noProof="1"/>
          </a:p>
        </p:txBody>
      </p:sp>
      <p:sp>
        <p:nvSpPr>
          <p:cNvPr id="19" name="r3-name"/>
          <p:cNvSpPr txBox="1"/>
          <p:nvPr/>
        </p:nvSpPr>
        <p:spPr>
          <a:xfrm>
            <a:off x="1371600" y="4191000"/>
            <a:ext cx="4826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600" noProof="1" b="1">
                <a:solidFill>
                  <a:srgbClr val="101828"/>
                </a:solidFill>
                <a:latin typeface="MiSans"/>
                <a:ea typeface="MiSans"/>
              </a:rPr>
              <a:t>IT基础设施集成</a:t>
            </a:r>
            <a:endParaRPr lang="en-US" sz="1600" noProof="1"/>
          </a:p>
        </p:txBody>
      </p:sp>
      <p:sp>
        <p:nvSpPr>
          <p:cNvPr id="20" name="r3-desc"/>
          <p:cNvSpPr txBox="1"/>
          <p:nvPr/>
        </p:nvSpPr>
        <p:spPr>
          <a:xfrm>
            <a:off x="1371600" y="4546600"/>
            <a:ext cx="51308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服务器、存储、网络设备的安装调优与综合布线</a:t>
            </a:r>
            <a:endParaRPr lang="en-US" sz="1100" noProof="1"/>
          </a:p>
        </p:txBody>
      </p:sp>
      <p:sp>
        <p:nvSpPr>
          <p:cNvPr id="21" name="d3"/>
          <p:cNvSpPr/>
          <p:nvPr/>
        </p:nvSpPr>
        <p:spPr>
          <a:xfrm>
            <a:off x="609600" y="5080000"/>
            <a:ext cx="589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22" name="r4-no"/>
          <p:cNvSpPr txBox="1"/>
          <p:nvPr/>
        </p:nvSpPr>
        <p:spPr>
          <a:xfrm>
            <a:off x="609600" y="5257800"/>
            <a:ext cx="635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1FC98E"/>
                </a:solidFill>
                <a:latin typeface="MiSans"/>
                <a:ea typeface="MiSans"/>
              </a:rPr>
              <a:t>04</a:t>
            </a:r>
            <a:endParaRPr lang="en-US" sz="2000" noProof="1"/>
          </a:p>
        </p:txBody>
      </p:sp>
      <p:sp>
        <p:nvSpPr>
          <p:cNvPr id="23" name="r4-name"/>
          <p:cNvSpPr txBox="1"/>
          <p:nvPr/>
        </p:nvSpPr>
        <p:spPr>
          <a:xfrm>
            <a:off x="1371600" y="5257800"/>
            <a:ext cx="4826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600" noProof="1" b="1">
                <a:solidFill>
                  <a:srgbClr val="101828"/>
                </a:solidFill>
                <a:latin typeface="MiSans"/>
                <a:ea typeface="MiSans"/>
              </a:rPr>
              <a:t>运维与保障服务</a:t>
            </a:r>
            <a:endParaRPr lang="en-US" sz="1600" noProof="1"/>
          </a:p>
        </p:txBody>
      </p:sp>
      <p:sp>
        <p:nvSpPr>
          <p:cNvPr id="24" name="r4-desc"/>
          <p:cNvSpPr txBox="1"/>
          <p:nvPr/>
        </p:nvSpPr>
        <p:spPr>
          <a:xfrm>
            <a:off x="1371600" y="5613400"/>
            <a:ext cx="51308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定期巡检、备件保障、故障应急响应</a:t>
            </a:r>
            <a:endParaRPr lang="en-US" sz="1100" noProof="1"/>
          </a:p>
        </p:txBody>
      </p:sp>
      <p:sp>
        <p:nvSpPr>
          <p:cNvPr id="25" name="bottom-line"/>
          <p:cNvSpPr/>
          <p:nvPr/>
        </p:nvSpPr>
        <p:spPr>
          <a:xfrm>
            <a:off x="609600" y="62992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26" name="bottom-note"/>
          <p:cNvSpPr txBox="1"/>
          <p:nvPr/>
        </p:nvSpPr>
        <p:spPr>
          <a:xfrm>
            <a:off x="609600" y="6451600"/>
            <a:ext cx="109728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能力建设：信息系统建设和服务能力（CS1）资质推进中 ｜ 主流传输与路由平台实施经验 ｜ 标准化项目管理流程</a:t>
            </a:r>
            <a:endParaRPr lang="en-US" sz="1000" noProof="1"/>
          </a:p>
        </p:txBody>
      </p:sp>
    </p:spTree>
  </p:cSld>
  <p:clrMapOvr>
    <a:masterClrMapping/>
  </p:clrMapOvr>
  <p:transition spd="fast" advClick="1">
    <p:fade/>
  </p:transition>
</p:sld>
</file>

<file path=ppt/slides/slide8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08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07 — 技术底座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609600" y="1346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工程师团队 × AI数字员工</a:t>
            </a:r>
            <a:endParaRPr lang="en-US" sz="2800" noProof="1"/>
          </a:p>
        </p:txBody>
      </p:sp>
      <p:pic>
        <p:nvPicPr>
          <p:cNvPr id="8" name="photo"/>
          <p:cNvPicPr/>
          <p:nvPr/>
        </p:nvPicPr>
        <p:blipFill>
          <a:blip r:embed="rId2"/>
          <a:srcRect b="9000"/>
          <a:stretch>
            <a:fillRect/>
          </a:stretch>
        </p:blipFill>
        <p:spPr>
          <a:xfrm>
            <a:off x="609600" y="2006600"/>
            <a:ext cx="5334000" cy="2997200"/>
          </a:xfrm>
          <a:prstGeom prst="rect">
            <a:avLst/>
          </a:prstGeom>
          <a:ln>
            <a:noFill/>
          </a:ln>
        </p:spPr>
      </p:pic>
      <p:sp>
        <p:nvSpPr>
          <p:cNvPr id="9" name="photo-cap"/>
          <p:cNvSpPr txBox="1"/>
          <p:nvPr/>
        </p:nvSpPr>
        <p:spPr>
          <a:xfrm>
            <a:off x="609600" y="5105400"/>
            <a:ext cx="5334000" cy="15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麦塔斯技术团队工作日常</a:t>
            </a:r>
            <a:endParaRPr lang="en-US" sz="900" noProof="1"/>
          </a:p>
        </p:txBody>
      </p:sp>
      <p:sp>
        <p:nvSpPr>
          <p:cNvPr id="10" name="big-num"/>
          <p:cNvSpPr txBox="1"/>
          <p:nvPr/>
        </p:nvSpPr>
        <p:spPr>
          <a:xfrm>
            <a:off x="6477000" y="2006600"/>
            <a:ext cx="51054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4000" noProof="1" b="1">
                <a:solidFill>
                  <a:srgbClr val="0B1F3A"/>
                </a:solidFill>
                <a:latin typeface="MiSans"/>
                <a:ea typeface="MiSans"/>
              </a:rPr>
              <a:t>4</a:t>
            </a:r>
            <a:r>
              <a:rPr lang="en-US" sz="1400" noProof="1">
                <a:solidFill>
                  <a:srgbClr val="475467"/>
                </a:solidFill>
                <a:latin typeface="MiSans"/>
                <a:ea typeface="MiSans"/>
              </a:rPr>
              <a:t> 名工程师与商务团队</a:t>
            </a:r>
            <a:r>
              <a:rPr lang="en-US" sz="4000" noProof="1" b="1">
                <a:solidFill>
                  <a:srgbClr val="1FC98E"/>
                </a:solidFill>
                <a:latin typeface="MiSans"/>
                <a:ea typeface="MiSans"/>
              </a:rPr>
              <a:t> 11</a:t>
            </a:r>
            <a:r>
              <a:rPr lang="en-US" sz="1400" noProof="1">
                <a:solidFill>
                  <a:srgbClr val="475467"/>
                </a:solidFill>
                <a:latin typeface="MiSans"/>
                <a:ea typeface="MiSans"/>
              </a:rPr>
              <a:t> 个AI数字员工</a:t>
            </a:r>
            <a:endParaRPr lang="en-US" sz="1600" noProof="1"/>
          </a:p>
        </p:txBody>
      </p:sp>
      <p:sp>
        <p:nvSpPr>
          <p:cNvPr id="11" name="right-list"/>
          <p:cNvSpPr txBox="1"/>
          <p:nvPr/>
        </p:nvSpPr>
        <p:spPr>
          <a:xfrm>
            <a:off x="6477000" y="2870200"/>
            <a:ext cx="5105400" cy="215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70000"/>
              </a:lnSpc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 b="1">
                <a:solidFill>
                  <a:srgbClr val="475467"/>
                </a:solidFill>
                <a:latin typeface="MiSans"/>
                <a:ea typeface="MiSans"/>
              </a:rPr>
              <a:t>4500+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 产品规格数据库，覆盖主流传输 / 路由 / 接入平台</a:t>
            </a:r>
            <a:endParaRPr lang="en-US" sz="1200" noProof="1"/>
          </a:p>
          <a:p>
            <a:pPr algn="l">
              <a:lnSpc>
                <a:spcPct val="170000"/>
              </a:lnSpc>
              <a:spcBef>
                <a:spcPts val="9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 b="1">
                <a:solidFill>
                  <a:srgbClr val="475467"/>
                </a:solidFill>
                <a:latin typeface="MiSans"/>
                <a:ea typeface="MiSans"/>
              </a:rPr>
              <a:t>1600+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 篇技术知识库，持续沉淀维修与测试经验</a:t>
            </a:r>
            <a:endParaRPr lang="en-US" sz="1200" noProof="1"/>
          </a:p>
          <a:p>
            <a:pPr algn="l">
              <a:lnSpc>
                <a:spcPct val="170000"/>
              </a:lnSpc>
              <a:spcBef>
                <a:spcPts val="9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自动化测试脚本，提升检测效率与一致性</a:t>
            </a:r>
            <a:endParaRPr lang="en-US" sz="1200" noProof="1"/>
          </a:p>
          <a:p>
            <a:pPr algn="l">
              <a:lnSpc>
                <a:spcPct val="170000"/>
              </a:lnSpc>
              <a:spcBef>
                <a:spcPts val="900"/>
              </a:spcBef>
            </a:pPr>
            <a:r>
              <a:rPr lang="en-US" sz="12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200" noProof="1">
                <a:solidFill>
                  <a:srgbClr val="475467"/>
                </a:solidFill>
                <a:latin typeface="MiSans"/>
                <a:ea typeface="MiSans"/>
              </a:rPr>
              <a:t>智能报价与库存匹配，缩短需求响应时间</a:t>
            </a:r>
            <a:endParaRPr lang="en-US" sz="1200" noProof="1"/>
          </a:p>
        </p:txBody>
      </p:sp>
      <p:sp>
        <p:nvSpPr>
          <p:cNvPr id="12" name="quote-line"/>
          <p:cNvSpPr/>
          <p:nvPr/>
        </p:nvSpPr>
        <p:spPr>
          <a:xfrm>
            <a:off x="6477000" y="5232400"/>
            <a:ext cx="38100" cy="7366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3" name="quote"/>
          <p:cNvSpPr txBox="1"/>
          <p:nvPr/>
        </p:nvSpPr>
        <p:spPr>
          <a:xfrm>
            <a:off x="6680200" y="5232400"/>
            <a:ext cx="4902200" cy="736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70000"/>
              </a:lnSpc>
            </a:pPr>
            <a:r>
              <a:rPr lang="en-US" sz="1100" noProof="1" i="1">
                <a:solidFill>
                  <a:srgbClr val="475467"/>
                </a:solidFill>
                <a:latin typeface="MiSans"/>
                <a:ea typeface="MiSans"/>
              </a:rPr>
              <a:t>我们把十余年的设备经验变成结构化知识库，让每一次检测、报价与维修都有据可依。</a:t>
            </a:r>
            <a:endParaRPr lang="en-US" sz="1100" noProof="1"/>
          </a:p>
        </p:txBody>
      </p:sp>
    </p:spTree>
  </p:cSld>
  <p:clrMapOvr>
    <a:masterClrMapping/>
  </p:clrMapOvr>
  <p:transition spd="fast" advClick="1">
    <p:fade/>
  </p:transition>
</p:sld>
</file>

<file path=ppt/slides/slide9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09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08 — 资质与合规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609600" y="1346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以合规为底色的成长路线</a:t>
            </a:r>
            <a:endParaRPr lang="en-US" sz="2800" noProof="1"/>
          </a:p>
        </p:txBody>
      </p:sp>
      <p:sp>
        <p:nvSpPr>
          <p:cNvPr id="8" name="tl-line"/>
          <p:cNvSpPr/>
          <p:nvPr/>
        </p:nvSpPr>
        <p:spPr>
          <a:xfrm>
            <a:off x="1117600" y="2235200"/>
            <a:ext cx="9956800" cy="254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9" name="n1-dot"/>
          <p:cNvSpPr/>
          <p:nvPr/>
        </p:nvSpPr>
        <p:spPr>
          <a:xfrm>
            <a:off x="1028700" y="2146300"/>
            <a:ext cx="203200" cy="2032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0" name="n1-year"/>
          <p:cNvSpPr txBox="1"/>
          <p:nvPr/>
        </p:nvSpPr>
        <p:spPr>
          <a:xfrm>
            <a:off x="609600" y="1854200"/>
            <a:ext cx="1041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2026</a:t>
            </a:r>
            <a:endParaRPr lang="en-US" sz="900" noProof="1"/>
          </a:p>
        </p:txBody>
      </p:sp>
      <p:sp>
        <p:nvSpPr>
          <p:cNvPr id="11" name="n1-name"/>
          <p:cNvSpPr txBox="1"/>
          <p:nvPr/>
        </p:nvSpPr>
        <p:spPr>
          <a:xfrm>
            <a:off x="228600" y="2489200"/>
            <a:ext cx="18034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00" noProof="1" b="1">
                <a:solidFill>
                  <a:srgbClr val="101828"/>
                </a:solidFill>
                <a:latin typeface="MiSans"/>
                <a:ea typeface="MiSans"/>
              </a:rPr>
              <a:t>信息系统建设和服务能力（CS1）</a:t>
            </a:r>
            <a:endParaRPr lang="en-US" sz="1600" noProof="1"/>
          </a:p>
          <a:p>
            <a:pPr algn="ctr">
              <a:lnSpc>
                <a:spcPct val="140000"/>
              </a:lnSpc>
            </a:pPr>
            <a:r>
              <a:rPr lang="en-US" sz="900" noProof="1">
                <a:solidFill>
                  <a:srgbClr val="1FC98E"/>
                </a:solidFill>
                <a:latin typeface="MiSans"/>
                <a:ea typeface="MiSans"/>
              </a:rPr>
              <a:t>推进中</a:t>
            </a:r>
            <a:endParaRPr lang="en-US" sz="1600" noProof="1"/>
          </a:p>
        </p:txBody>
      </p:sp>
      <p:sp>
        <p:nvSpPr>
          <p:cNvPr id="12" name="n2-dot"/>
          <p:cNvSpPr/>
          <p:nvPr/>
        </p:nvSpPr>
        <p:spPr>
          <a:xfrm>
            <a:off x="3517900" y="2146300"/>
            <a:ext cx="203200" cy="2032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3" name="n2-year"/>
          <p:cNvSpPr txBox="1"/>
          <p:nvPr/>
        </p:nvSpPr>
        <p:spPr>
          <a:xfrm>
            <a:off x="3098800" y="1854200"/>
            <a:ext cx="1041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2026</a:t>
            </a:r>
            <a:endParaRPr lang="en-US" sz="900" noProof="1"/>
          </a:p>
        </p:txBody>
      </p:sp>
      <p:sp>
        <p:nvSpPr>
          <p:cNvPr id="14" name="n2-name"/>
          <p:cNvSpPr txBox="1"/>
          <p:nvPr/>
        </p:nvSpPr>
        <p:spPr>
          <a:xfrm>
            <a:off x="2717800" y="2489200"/>
            <a:ext cx="18034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00" noProof="1" b="1">
                <a:solidFill>
                  <a:srgbClr val="101828"/>
                </a:solidFill>
                <a:latin typeface="MiSans"/>
                <a:ea typeface="MiSans"/>
              </a:rPr>
              <a:t>ISO 9001 / 27001 / 20000 三体系</a:t>
            </a:r>
            <a:endParaRPr lang="en-US" sz="1600" noProof="1"/>
          </a:p>
          <a:p>
            <a:pPr algn="ctr">
              <a:lnSpc>
                <a:spcPct val="140000"/>
              </a:lnSpc>
            </a:pPr>
            <a:r>
              <a:rPr lang="en-US" sz="900" noProof="1">
                <a:solidFill>
                  <a:srgbClr val="1FC98E"/>
                </a:solidFill>
                <a:latin typeface="MiSans"/>
                <a:ea typeface="MiSans"/>
              </a:rPr>
              <a:t>2026年取证目标</a:t>
            </a:r>
            <a:endParaRPr lang="en-US" sz="1600" noProof="1"/>
          </a:p>
        </p:txBody>
      </p:sp>
      <p:sp>
        <p:nvSpPr>
          <p:cNvPr id="15" name="n3-dot"/>
          <p:cNvSpPr/>
          <p:nvPr/>
        </p:nvSpPr>
        <p:spPr>
          <a:xfrm>
            <a:off x="6007100" y="2146300"/>
            <a:ext cx="203200" cy="2032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6" name="n3-year"/>
          <p:cNvSpPr txBox="1"/>
          <p:nvPr/>
        </p:nvSpPr>
        <p:spPr>
          <a:xfrm>
            <a:off x="5588000" y="1854200"/>
            <a:ext cx="1041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2026-27</a:t>
            </a:r>
            <a:endParaRPr lang="en-US" sz="900" noProof="1"/>
          </a:p>
        </p:txBody>
      </p:sp>
      <p:sp>
        <p:nvSpPr>
          <p:cNvPr id="17" name="n3-name"/>
          <p:cNvSpPr txBox="1"/>
          <p:nvPr/>
        </p:nvSpPr>
        <p:spPr>
          <a:xfrm>
            <a:off x="5207000" y="2489200"/>
            <a:ext cx="18034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00" noProof="1" b="1">
                <a:solidFill>
                  <a:srgbClr val="101828"/>
                </a:solidFill>
                <a:latin typeface="MiSans"/>
                <a:ea typeface="MiSans"/>
              </a:rPr>
              <a:t>软件著作权 2 项</a:t>
            </a:r>
            <a:endParaRPr lang="en-US" sz="1600" noProof="1"/>
          </a:p>
          <a:p>
            <a:pPr algn="ctr">
              <a:lnSpc>
                <a:spcPct val="140000"/>
              </a:lnSpc>
            </a:pPr>
            <a:r>
              <a:rPr lang="en-US" sz="900" noProof="1">
                <a:solidFill>
                  <a:srgbClr val="1FC98E"/>
                </a:solidFill>
                <a:latin typeface="MiSans"/>
                <a:ea typeface="MiSans"/>
              </a:rPr>
              <a:t>申报中</a:t>
            </a:r>
            <a:endParaRPr lang="en-US" sz="1600" noProof="1"/>
          </a:p>
        </p:txBody>
      </p:sp>
      <p:sp>
        <p:nvSpPr>
          <p:cNvPr id="18" name="n4-dot"/>
          <p:cNvSpPr/>
          <p:nvPr/>
        </p:nvSpPr>
        <p:spPr>
          <a:xfrm>
            <a:off x="8496300" y="2146300"/>
            <a:ext cx="203200" cy="203200"/>
          </a:xfrm>
          <a:prstGeom prst="ellipse">
            <a:avLst/>
          </a:prstGeom>
          <a:solidFill>
            <a:srgbClr val="0B1F3A"/>
          </a:solidFill>
          <a:ln>
            <a:noFill/>
          </a:ln>
        </p:spPr>
      </p:sp>
      <p:sp>
        <p:nvSpPr>
          <p:cNvPr id="19" name="n4-year"/>
          <p:cNvSpPr txBox="1"/>
          <p:nvPr/>
        </p:nvSpPr>
        <p:spPr>
          <a:xfrm>
            <a:off x="8077200" y="1854200"/>
            <a:ext cx="1041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2027</a:t>
            </a:r>
            <a:endParaRPr lang="en-US" sz="900" noProof="1"/>
          </a:p>
        </p:txBody>
      </p:sp>
      <p:sp>
        <p:nvSpPr>
          <p:cNvPr id="20" name="n4-name"/>
          <p:cNvSpPr txBox="1"/>
          <p:nvPr/>
        </p:nvSpPr>
        <p:spPr>
          <a:xfrm>
            <a:off x="7696200" y="2489200"/>
            <a:ext cx="18034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00" noProof="1" b="1">
                <a:solidFill>
                  <a:srgbClr val="101828"/>
                </a:solidFill>
                <a:latin typeface="MiSans"/>
                <a:ea typeface="MiSans"/>
              </a:rPr>
              <a:t>雄安三类疏解企业认定</a:t>
            </a:r>
            <a:endParaRPr lang="en-US" sz="1600" noProof="1"/>
          </a:p>
          <a:p>
            <a:pPr algn="ctr">
              <a:lnSpc>
                <a:spcPct val="140000"/>
              </a:lnSpc>
            </a:pPr>
            <a:r>
              <a:rPr lang="en-US" sz="900" noProof="1">
                <a:solidFill>
                  <a:srgbClr val="0B1F3A"/>
                </a:solidFill>
                <a:latin typeface="MiSans"/>
                <a:ea typeface="MiSans"/>
              </a:rPr>
              <a:t>申报中</a:t>
            </a:r>
            <a:endParaRPr lang="en-US" sz="1600" noProof="1"/>
          </a:p>
        </p:txBody>
      </p:sp>
      <p:sp>
        <p:nvSpPr>
          <p:cNvPr id="21" name="n5-dot"/>
          <p:cNvSpPr/>
          <p:nvPr/>
        </p:nvSpPr>
        <p:spPr>
          <a:xfrm>
            <a:off x="10985500" y="2146300"/>
            <a:ext cx="203200" cy="203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98A2B3"/>
            </a:solidFill>
          </a:ln>
        </p:spPr>
      </p:sp>
      <p:sp>
        <p:nvSpPr>
          <p:cNvPr id="22" name="n5-year"/>
          <p:cNvSpPr txBox="1"/>
          <p:nvPr/>
        </p:nvSpPr>
        <p:spPr>
          <a:xfrm>
            <a:off x="10566400" y="1854200"/>
            <a:ext cx="1041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2028+</a:t>
            </a:r>
            <a:endParaRPr lang="en-US" sz="900" noProof="1"/>
          </a:p>
        </p:txBody>
      </p:sp>
      <p:sp>
        <p:nvSpPr>
          <p:cNvPr id="23" name="n5-name"/>
          <p:cNvSpPr txBox="1"/>
          <p:nvPr/>
        </p:nvSpPr>
        <p:spPr>
          <a:xfrm>
            <a:off x="10185400" y="2489200"/>
            <a:ext cx="18034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00" noProof="1" b="1">
                <a:solidFill>
                  <a:srgbClr val="475467"/>
                </a:solidFill>
                <a:latin typeface="MiSans"/>
                <a:ea typeface="MiSans"/>
              </a:rPr>
              <a:t>R2 / NAID 国际认证</a:t>
            </a:r>
            <a:endParaRPr lang="en-US" sz="1600" noProof="1"/>
          </a:p>
          <a:p>
            <a:pPr algn="ctr">
              <a:lnSpc>
                <a:spcPct val="14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规划</a:t>
            </a:r>
            <a:endParaRPr lang="en-US" sz="1600" noProof="1"/>
          </a:p>
        </p:txBody>
      </p:sp>
      <p:sp>
        <p:nvSpPr>
          <p:cNvPr id="24" name="pillar-title"/>
          <p:cNvSpPr txBox="1"/>
          <p:nvPr/>
        </p:nvSpPr>
        <p:spPr>
          <a:xfrm>
            <a:off x="609600" y="3657600"/>
            <a:ext cx="381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500" noProof="1" b="1">
                <a:solidFill>
                  <a:srgbClr val="101828"/>
                </a:solidFill>
                <a:latin typeface="MiSans"/>
                <a:ea typeface="MiSans"/>
              </a:rPr>
              <a:t>合规三支柱</a:t>
            </a:r>
            <a:endParaRPr lang="en-US" sz="1500" noProof="1"/>
          </a:p>
        </p:txBody>
      </p:sp>
      <p:sp>
        <p:nvSpPr>
          <p:cNvPr id="25" name="p1-bar"/>
          <p:cNvSpPr/>
          <p:nvPr/>
        </p:nvSpPr>
        <p:spPr>
          <a:xfrm>
            <a:off x="609600" y="4114800"/>
            <a:ext cx="38100" cy="7874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26" name="p1-title"/>
          <p:cNvSpPr txBox="1"/>
          <p:nvPr/>
        </p:nvSpPr>
        <p:spPr>
          <a:xfrm>
            <a:off x="812800" y="4114800"/>
            <a:ext cx="304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 b="1">
                <a:solidFill>
                  <a:srgbClr val="101828"/>
                </a:solidFill>
                <a:latin typeface="MiSans"/>
                <a:ea typeface="MiSans"/>
              </a:rPr>
              <a:t>数据安全合规</a:t>
            </a:r>
            <a:endParaRPr lang="en-US" sz="1300" noProof="1"/>
          </a:p>
        </p:txBody>
      </p:sp>
      <p:sp>
        <p:nvSpPr>
          <p:cNvPr id="27" name="p1-desc"/>
          <p:cNvSpPr txBox="1"/>
          <p:nvPr/>
        </p:nvSpPr>
        <p:spPr>
          <a:xfrm>
            <a:off x="812800" y="4419600"/>
            <a:ext cx="3048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00" noProof="1">
                <a:solidFill>
                  <a:srgbClr val="475467"/>
                </a:solidFill>
                <a:latin typeface="MiSans"/>
                <a:ea typeface="MiSans"/>
              </a:rPr>
              <a:t>执行 NIST / IEEE 国际标准，清除证书全程留痕、支持审计查验</a:t>
            </a:r>
            <a:endParaRPr lang="en-US" sz="1000" noProof="1"/>
          </a:p>
        </p:txBody>
      </p:sp>
      <p:sp>
        <p:nvSpPr>
          <p:cNvPr id="28" name="p2-bar"/>
          <p:cNvSpPr/>
          <p:nvPr/>
        </p:nvSpPr>
        <p:spPr>
          <a:xfrm>
            <a:off x="4368800" y="4114800"/>
            <a:ext cx="38100" cy="7874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29" name="p2-title"/>
          <p:cNvSpPr txBox="1"/>
          <p:nvPr/>
        </p:nvSpPr>
        <p:spPr>
          <a:xfrm>
            <a:off x="4572000" y="4114800"/>
            <a:ext cx="304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 b="1">
                <a:solidFill>
                  <a:srgbClr val="101828"/>
                </a:solidFill>
                <a:latin typeface="MiSans"/>
                <a:ea typeface="MiSans"/>
              </a:rPr>
              <a:t>经营合规</a:t>
            </a:r>
            <a:endParaRPr lang="en-US" sz="1300" noProof="1"/>
          </a:p>
        </p:txBody>
      </p:sp>
      <p:sp>
        <p:nvSpPr>
          <p:cNvPr id="30" name="p2-desc"/>
          <p:cNvSpPr txBox="1"/>
          <p:nvPr/>
        </p:nvSpPr>
        <p:spPr>
          <a:xfrm>
            <a:off x="4572000" y="4419600"/>
            <a:ext cx="3048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00" noProof="1">
                <a:solidFill>
                  <a:srgbClr val="475467"/>
                </a:solidFill>
                <a:latin typeface="MiSans"/>
                <a:ea typeface="MiSans"/>
              </a:rPr>
              <a:t>四流合一：合同、货物、票据、资金全链路一致，一般纳税人主体规范经营</a:t>
            </a:r>
            <a:endParaRPr lang="en-US" sz="1000" noProof="1"/>
          </a:p>
        </p:txBody>
      </p:sp>
      <p:sp>
        <p:nvSpPr>
          <p:cNvPr id="31" name="p3-bar"/>
          <p:cNvSpPr/>
          <p:nvPr/>
        </p:nvSpPr>
        <p:spPr>
          <a:xfrm>
            <a:off x="8128000" y="4114800"/>
            <a:ext cx="38100" cy="7874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2" name="p3-title"/>
          <p:cNvSpPr txBox="1"/>
          <p:nvPr/>
        </p:nvSpPr>
        <p:spPr>
          <a:xfrm>
            <a:off x="8331200" y="4114800"/>
            <a:ext cx="304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 b="1">
                <a:solidFill>
                  <a:srgbClr val="101828"/>
                </a:solidFill>
                <a:latin typeface="MiSans"/>
                <a:ea typeface="MiSans"/>
              </a:rPr>
              <a:t>涉外合规</a:t>
            </a:r>
            <a:endParaRPr lang="en-US" sz="1300" noProof="1"/>
          </a:p>
        </p:txBody>
      </p:sp>
      <p:sp>
        <p:nvSpPr>
          <p:cNvPr id="33" name="p3-desc"/>
          <p:cNvSpPr txBox="1"/>
          <p:nvPr/>
        </p:nvSpPr>
        <p:spPr>
          <a:xfrm>
            <a:off x="8331200" y="4419600"/>
            <a:ext cx="3048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00" noProof="1">
                <a:solidFill>
                  <a:srgbClr val="475467"/>
                </a:solidFill>
                <a:latin typeface="MiSans"/>
                <a:ea typeface="MiSans"/>
              </a:rPr>
              <a:t>出口管制筛查与最终用户核查前置，跨境业务合规先行</a:t>
            </a:r>
            <a:endParaRPr lang="en-US" sz="1000" noProof="1"/>
          </a:p>
        </p:txBody>
      </p:sp>
      <p:sp>
        <p:nvSpPr>
          <p:cNvPr id="34" name="footnote"/>
          <p:cNvSpPr txBox="1"/>
          <p:nvPr/>
        </p:nvSpPr>
        <p:spPr>
          <a:xfrm>
            <a:off x="609600" y="6096000"/>
            <a:ext cx="109728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注：以上资质进度以主管部门及认证机构最终核发为准。</a:t>
            </a:r>
            <a:endParaRPr lang="en-US" sz="900" noProof="1"/>
          </a:p>
        </p:txBody>
      </p:sp>
    </p:spTree>
  </p:cSld>
  <p:clrMapOvr>
    <a:masterClrMapping/>
  </p:clrMapOvr>
  <p:transition spd="fast" advClick="1">
    <p:fade/>
  </p:transition>
</p:sld>
</file>

<file path=ppt/slides/slide10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8128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10160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FFFFFF">
                    <a:alpha val="80000"/>
                  </a:srgbClr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FFFFFF">
                    <a:alpha val="40000"/>
                  </a:srgbClr>
                </a:solidFill>
                <a:latin typeface="MiSans"/>
                <a:ea typeface="MiSans"/>
              </a:rPr>
              <a:t>10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812800" y="736600"/>
            <a:ext cx="10566400" cy="12700"/>
          </a:xfrm>
          <a:prstGeom prst="rect">
            <a:avLst/>
          </a:prstGeom>
          <a:solidFill>
            <a:srgbClr val="FFFFFF">
              <a:alpha val="14902"/>
            </a:srgbClr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8128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09 — 雄安战略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812800" y="1371600"/>
            <a:ext cx="9652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3000" noProof="1" b="1">
                <a:solidFill>
                  <a:srgbClr val="FFFFFF"/>
                </a:solidFill>
                <a:latin typeface="MiSans"/>
                <a:ea typeface="MiSans"/>
              </a:rPr>
              <a:t>注册在雄安，服务疏解，</a:t>
            </a:r>
            <a:endParaRPr lang="en-US" sz="1600" noProof="1"/>
          </a:p>
          <a:p>
            <a:pPr>
              <a:lnSpc>
                <a:spcPct val="135000"/>
              </a:lnSpc>
            </a:pPr>
            <a:r>
              <a:rPr lang="en-US" sz="3000" noProof="1" b="1">
                <a:solidFill>
                  <a:srgbClr val="1FC98E"/>
                </a:solidFill>
                <a:latin typeface="MiSans"/>
                <a:ea typeface="MiSans"/>
              </a:rPr>
              <a:t>面向未来</a:t>
            </a:r>
            <a:endParaRPr lang="en-US" sz="1600" noProof="1"/>
          </a:p>
        </p:txBody>
      </p:sp>
      <p:sp>
        <p:nvSpPr>
          <p:cNvPr id="8" name="body"/>
          <p:cNvSpPr txBox="1"/>
          <p:nvPr/>
        </p:nvSpPr>
        <p:spPr>
          <a:xfrm>
            <a:off x="812800" y="2590800"/>
            <a:ext cx="7620000" cy="132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80000"/>
              </a:lnSpc>
            </a:pPr>
            <a:r>
              <a:rPr lang="en-US" sz="1200" noProof="1">
                <a:solidFill>
                  <a:srgbClr val="FFFFFF">
                    <a:alpha val="70196"/>
                  </a:srgbClr>
                </a:solidFill>
                <a:latin typeface="MiSans"/>
                <a:ea typeface="MiSans"/>
              </a:rPr>
              <a:t>麦塔斯注册于中国（河北）自由贸易试验区雄安片区，主动融入北京非首都功能疏解大局，正按政策要求推进</a:t>
            </a:r>
            <a:r>
              <a:rPr lang="en-US" sz="1200" noProof="1" b="1">
                <a:solidFill>
                  <a:srgbClr val="FFFFFF">
                    <a:alpha val="70196"/>
                  </a:srgbClr>
                </a:solidFill>
                <a:latin typeface="MiSans"/>
                <a:ea typeface="MiSans"/>
              </a:rPr>
              <a:t>三类疏解企业认定</a:t>
            </a:r>
            <a:r>
              <a:rPr lang="en-US" sz="1200" noProof="1">
                <a:solidFill>
                  <a:srgbClr val="FFFFFF">
                    <a:alpha val="70196"/>
                  </a:srgbClr>
                </a:solidFill>
                <a:latin typeface="MiSans"/>
                <a:ea typeface="MiSans"/>
              </a:rPr>
              <a:t>。面向疏解央企、国企与重点工程，我们提供本地化、合规化、可追溯的通信技术服务与IT资产处置服务——做疏解单位身边的专业技术伙伴。</a:t>
            </a:r>
            <a:endParaRPr lang="en-US" sz="1200" noProof="1"/>
          </a:p>
        </p:txBody>
      </p:sp>
      <p:sp>
        <p:nvSpPr>
          <p:cNvPr id="9" name="chip1-shape"/>
          <p:cNvSpPr/>
          <p:nvPr/>
        </p:nvSpPr>
        <p:spPr>
          <a:xfrm>
            <a:off x="812800" y="4089400"/>
            <a:ext cx="1473200" cy="330200"/>
          </a:xfrm>
          <a:prstGeom prst="rect">
            <a:avLst/>
          </a:prstGeom>
          <a:noFill/>
          <a:ln w="12700">
            <a:solidFill>
              <a:srgbClr val="1FC98E"/>
            </a:solidFill>
          </a:ln>
        </p:spPr>
      </p:sp>
      <p:sp>
        <p:nvSpPr>
          <p:cNvPr id="10" name="chip1"/>
          <p:cNvSpPr txBox="1"/>
          <p:nvPr/>
        </p:nvSpPr>
        <p:spPr>
          <a:xfrm>
            <a:off x="812800" y="4089400"/>
            <a:ext cx="1473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1FC98E"/>
                </a:solidFill>
                <a:latin typeface="MiSans"/>
                <a:ea typeface="MiSans"/>
              </a:rPr>
              <a:t>框架协议服务</a:t>
            </a:r>
            <a:endParaRPr lang="en-US" sz="1000" noProof="1"/>
          </a:p>
        </p:txBody>
      </p:sp>
      <p:sp>
        <p:nvSpPr>
          <p:cNvPr id="11" name="chip2-shape"/>
          <p:cNvSpPr/>
          <p:nvPr/>
        </p:nvSpPr>
        <p:spPr>
          <a:xfrm>
            <a:off x="2438400" y="4089400"/>
            <a:ext cx="1219200" cy="330200"/>
          </a:xfrm>
          <a:prstGeom prst="rect">
            <a:avLst/>
          </a:prstGeom>
          <a:noFill/>
          <a:ln w="12700">
            <a:solidFill>
              <a:srgbClr val="1FC98E"/>
            </a:solidFill>
          </a:ln>
        </p:spPr>
      </p:sp>
      <p:sp>
        <p:nvSpPr>
          <p:cNvPr id="12" name="chip2"/>
          <p:cNvSpPr txBox="1"/>
          <p:nvPr/>
        </p:nvSpPr>
        <p:spPr>
          <a:xfrm>
            <a:off x="2438400" y="4089400"/>
            <a:ext cx="1219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1FC98E"/>
                </a:solidFill>
                <a:latin typeface="MiSans"/>
                <a:ea typeface="MiSans"/>
              </a:rPr>
              <a:t>驻场服务</a:t>
            </a:r>
            <a:endParaRPr lang="en-US" sz="1000" noProof="1"/>
          </a:p>
        </p:txBody>
      </p:sp>
      <p:sp>
        <p:nvSpPr>
          <p:cNvPr id="13" name="chip3-shape"/>
          <p:cNvSpPr/>
          <p:nvPr/>
        </p:nvSpPr>
        <p:spPr>
          <a:xfrm>
            <a:off x="3810000" y="4089400"/>
            <a:ext cx="1219200" cy="330200"/>
          </a:xfrm>
          <a:prstGeom prst="rect">
            <a:avLst/>
          </a:prstGeom>
          <a:noFill/>
          <a:ln w="12700">
            <a:solidFill>
              <a:srgbClr val="1FC98E"/>
            </a:solidFill>
          </a:ln>
        </p:spPr>
      </p:sp>
      <p:sp>
        <p:nvSpPr>
          <p:cNvPr id="14" name="chip3"/>
          <p:cNvSpPr txBox="1"/>
          <p:nvPr/>
        </p:nvSpPr>
        <p:spPr>
          <a:xfrm>
            <a:off x="3810000" y="4089400"/>
            <a:ext cx="1219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1FC98E"/>
                </a:solidFill>
                <a:latin typeface="MiSans"/>
                <a:ea typeface="MiSans"/>
              </a:rPr>
              <a:t>2小时响应</a:t>
            </a:r>
            <a:endParaRPr lang="en-US" sz="1000" noProof="1"/>
          </a:p>
        </p:txBody>
      </p:sp>
      <p:sp>
        <p:nvSpPr>
          <p:cNvPr id="15" name="chip4-shape"/>
          <p:cNvSpPr/>
          <p:nvPr/>
        </p:nvSpPr>
        <p:spPr>
          <a:xfrm>
            <a:off x="5181600" y="4089400"/>
            <a:ext cx="1473200" cy="330200"/>
          </a:xfrm>
          <a:prstGeom prst="rect">
            <a:avLst/>
          </a:prstGeom>
          <a:noFill/>
          <a:ln w="12700">
            <a:solidFill>
              <a:srgbClr val="1FC98E"/>
            </a:solidFill>
          </a:ln>
        </p:spPr>
      </p:sp>
      <p:sp>
        <p:nvSpPr>
          <p:cNvPr id="16" name="chip4"/>
          <p:cNvSpPr txBox="1"/>
          <p:nvPr/>
        </p:nvSpPr>
        <p:spPr>
          <a:xfrm>
            <a:off x="5181600" y="4089400"/>
            <a:ext cx="1473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b="1">
                <a:solidFill>
                  <a:srgbClr val="1FC98E"/>
                </a:solidFill>
                <a:latin typeface="MiSans"/>
                <a:ea typeface="MiSans"/>
              </a:rPr>
              <a:t>全程合规留痕</a:t>
            </a:r>
            <a:endParaRPr lang="en-US" sz="1000" noProof="1"/>
          </a:p>
        </p:txBody>
      </p:sp>
      <p:pic>
        <p:nvPicPr>
          <p:cNvPr id="17" name="photo"/>
          <p:cNvPicPr/>
          <p:nvPr/>
        </p:nvPicPr>
        <p:blipFill>
          <a:blip r:embed="rId2"/>
          <a:srcRect t="18000" b="24000"/>
          <a:stretch>
            <a:fillRect/>
          </a:stretch>
        </p:blipFill>
        <p:spPr>
          <a:xfrm>
            <a:off x="812800" y="4648200"/>
            <a:ext cx="10566400" cy="1701800"/>
          </a:xfrm>
          <a:prstGeom prst="rect">
            <a:avLst/>
          </a:prstGeom>
          <a:ln>
            <a:noFill/>
          </a:ln>
        </p:spPr>
      </p:pic>
      <p:sp>
        <p:nvSpPr>
          <p:cNvPr id="18" name="photo-cap"/>
          <p:cNvSpPr txBox="1"/>
          <p:nvPr/>
        </p:nvSpPr>
        <p:spPr>
          <a:xfrm>
            <a:off x="1016000" y="6019800"/>
            <a:ext cx="508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FFFFFF">
                    <a:alpha val="80000"/>
                  </a:srgbClr>
                </a:solidFill>
                <a:effectLst>
                  <a:outerShdw blurRad="50800" dist="12700" dir="5400000" sx="100000" sy="100000" kx="0" ky="0" algn="bl" rotWithShape="0">
                    <a:srgbClr val="000000">
                      <a:alpha val="50196"/>
                    </a:srgbClr>
                  </a:outerShdw>
                </a:effectLst>
                <a:latin typeface="MiSans"/>
                <a:ea typeface="MiSans"/>
              </a:rPr>
              <a:t>雄安新区 · 未来之城</a:t>
            </a:r>
            <a:endParaRPr lang="en-US" sz="900" noProof="1"/>
          </a:p>
        </p:txBody>
      </p:sp>
    </p:spTree>
  </p:cSld>
  <p:clrMapOvr>
    <a:masterClrMapping/>
  </p:clrMapOvr>
  <p:transition spd="fast" advClick="1">
    <p:fade/>
  </p:transition>
</p:sld>
</file>

<file path=ppt/slides/slide11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11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10 — 客户与业绩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609600" y="1346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服务15国客户的专业伙伴</a:t>
            </a:r>
            <a:endParaRPr lang="en-US" sz="2800" noProof="1"/>
          </a:p>
        </p:txBody>
      </p:sp>
      <p:sp>
        <p:nvSpPr>
          <p:cNvPr id="8" name="num1"/>
          <p:cNvSpPr txBox="1"/>
          <p:nvPr/>
        </p:nvSpPr>
        <p:spPr>
          <a:xfrm>
            <a:off x="609600" y="2082800"/>
            <a:ext cx="355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0B1F3A"/>
                </a:solidFill>
                <a:latin typeface="MiSans"/>
                <a:ea typeface="MiSans"/>
              </a:rPr>
              <a:t>15</a:t>
            </a:r>
            <a:r>
              <a:rPr lang="en-US" sz="1400" noProof="1" b="1">
                <a:solidFill>
                  <a:srgbClr val="0B1F3A"/>
                </a:solidFill>
                <a:latin typeface="MiSans"/>
                <a:ea typeface="MiSans"/>
              </a:rPr>
              <a:t> 国</a:t>
            </a:r>
            <a:endParaRPr lang="en-US" sz="1600" noProof="1"/>
          </a:p>
        </p:txBody>
      </p:sp>
      <p:sp>
        <p:nvSpPr>
          <p:cNvPr id="9" name="num1-label"/>
          <p:cNvSpPr txBox="1"/>
          <p:nvPr/>
        </p:nvSpPr>
        <p:spPr>
          <a:xfrm>
            <a:off x="609600" y="2540000"/>
            <a:ext cx="3556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海外客户网络（欧洲为核心）</a:t>
            </a:r>
            <a:endParaRPr lang="en-US" sz="1000" noProof="1"/>
          </a:p>
        </p:txBody>
      </p:sp>
      <p:sp>
        <p:nvSpPr>
          <p:cNvPr id="10" name="num2"/>
          <p:cNvSpPr txBox="1"/>
          <p:nvPr/>
        </p:nvSpPr>
        <p:spPr>
          <a:xfrm>
            <a:off x="609600" y="2971800"/>
            <a:ext cx="355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0B1F3A"/>
                </a:solidFill>
                <a:latin typeface="MiSans"/>
                <a:ea typeface="MiSans"/>
              </a:rPr>
              <a:t>493</a:t>
            </a:r>
            <a:r>
              <a:rPr lang="en-US" sz="1400" noProof="1" b="1">
                <a:solidFill>
                  <a:srgbClr val="0B1F3A"/>
                </a:solidFill>
                <a:latin typeface="MiSans"/>
                <a:ea typeface="MiSans"/>
              </a:rPr>
              <a:t> 项</a:t>
            </a:r>
            <a:endParaRPr lang="en-US" sz="1600" noProof="1"/>
          </a:p>
        </p:txBody>
      </p:sp>
      <p:sp>
        <p:nvSpPr>
          <p:cNvPr id="11" name="num2-label"/>
          <p:cNvSpPr txBox="1"/>
          <p:nvPr/>
        </p:nvSpPr>
        <p:spPr>
          <a:xfrm>
            <a:off x="609600" y="3429000"/>
            <a:ext cx="3556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累计海外设备与服务交付</a:t>
            </a:r>
            <a:endParaRPr lang="en-US" sz="1000" noProof="1"/>
          </a:p>
        </p:txBody>
      </p:sp>
      <p:sp>
        <p:nvSpPr>
          <p:cNvPr id="12" name="num3"/>
          <p:cNvSpPr txBox="1"/>
          <p:nvPr/>
        </p:nvSpPr>
        <p:spPr>
          <a:xfrm>
            <a:off x="609600" y="3860800"/>
            <a:ext cx="4064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0B1F3A"/>
                </a:solidFill>
                <a:latin typeface="MiSans"/>
                <a:ea typeface="MiSans"/>
              </a:rPr>
              <a:t>80</a:t>
            </a:r>
            <a:r>
              <a:rPr lang="en-US" sz="1400" noProof="1" b="1">
                <a:solidFill>
                  <a:srgbClr val="0B1F3A"/>
                </a:solidFill>
                <a:latin typeface="MiSans"/>
                <a:ea typeface="MiSans"/>
              </a:rPr>
              <a:t> 万美元级</a:t>
            </a:r>
            <a:endParaRPr lang="en-US" sz="1600" noProof="1"/>
          </a:p>
        </p:txBody>
      </p:sp>
      <p:sp>
        <p:nvSpPr>
          <p:cNvPr id="13" name="num3-label"/>
          <p:cNvSpPr txBox="1"/>
          <p:nvPr/>
        </p:nvSpPr>
        <p:spPr>
          <a:xfrm>
            <a:off x="609600" y="4318000"/>
            <a:ext cx="4064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单笔项目规模（某欧洲运营商级客户）</a:t>
            </a:r>
            <a:endParaRPr lang="en-US" sz="1000" noProof="1"/>
          </a:p>
        </p:txBody>
      </p:sp>
      <p:sp>
        <p:nvSpPr>
          <p:cNvPr id="14" name="case-title"/>
          <p:cNvSpPr txBox="1"/>
          <p:nvPr/>
        </p:nvSpPr>
        <p:spPr>
          <a:xfrm>
            <a:off x="609600" y="4927600"/>
            <a:ext cx="381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 b="1">
                <a:solidFill>
                  <a:srgbClr val="101828"/>
                </a:solidFill>
                <a:latin typeface="MiSans"/>
                <a:ea typeface="MiSans"/>
              </a:rPr>
              <a:t>代表业绩</a:t>
            </a:r>
            <a:endParaRPr lang="en-US" sz="1300" noProof="1"/>
          </a:p>
        </p:txBody>
      </p:sp>
      <p:sp>
        <p:nvSpPr>
          <p:cNvPr id="15" name="case-list"/>
          <p:cNvSpPr txBox="1"/>
          <p:nvPr/>
        </p:nvSpPr>
        <p:spPr>
          <a:xfrm>
            <a:off x="609600" y="5257800"/>
            <a:ext cx="5969000" cy="1117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70000"/>
              </a:lnSpc>
            </a:pP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某欧洲运营商级客户：单笔80万美元级设备与服务项目</a:t>
            </a:r>
            <a:endParaRPr lang="en-US" sz="1100" noProof="1"/>
          </a:p>
          <a:p>
            <a:pPr algn="l">
              <a:lnSpc>
                <a:spcPct val="170000"/>
              </a:lnSpc>
              <a:spcBef>
                <a:spcPts val="600"/>
              </a:spcBef>
            </a:pP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欧洲多国客户：累计493项设备与服务交付</a:t>
            </a:r>
            <a:endParaRPr lang="en-US" sz="1100" noProof="1"/>
          </a:p>
          <a:p>
            <a:pPr algn="l">
              <a:lnSpc>
                <a:spcPct val="170000"/>
              </a:lnSpc>
              <a:spcBef>
                <a:spcPts val="600"/>
              </a:spcBef>
            </a:pP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国内运营商体系客户：长期备件与技术支持合作</a:t>
            </a:r>
            <a:endParaRPr lang="en-US" sz="1100" noProof="1"/>
          </a:p>
        </p:txBody>
      </p:sp>
      <p:sp>
        <p:nvSpPr>
          <p:cNvPr id="16" name="case-note"/>
          <p:cNvSpPr txBox="1"/>
          <p:nvPr/>
        </p:nvSpPr>
        <p:spPr>
          <a:xfrm>
            <a:off x="609600" y="6426200"/>
            <a:ext cx="5969000" cy="15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800" noProof="1">
                <a:solidFill>
                  <a:srgbClr val="98A2B3"/>
                </a:solidFill>
                <a:latin typeface="MiSans"/>
                <a:ea typeface="MiSans"/>
              </a:rPr>
              <a:t>注：应客户保密要求，名称以行业属性代称。</a:t>
            </a:r>
            <a:endParaRPr lang="en-US" sz="800" noProof="1"/>
          </a:p>
        </p:txBody>
      </p:sp>
      <p:pic>
        <p:nvPicPr>
          <p:cNvPr id="17" name="photo"/>
          <p:cNvPicPr/>
          <p:nvPr/>
        </p:nvPicPr>
        <p:blipFill>
          <a:blip r:embed="rId2"/>
          <a:srcRect b="9000"/>
          <a:stretch>
            <a:fillRect/>
          </a:stretch>
        </p:blipFill>
        <p:spPr>
          <a:xfrm>
            <a:off x="7112000" y="1981200"/>
            <a:ext cx="4470400" cy="2514600"/>
          </a:xfrm>
          <a:prstGeom prst="rect">
            <a:avLst/>
          </a:prstGeom>
          <a:ln>
            <a:noFill/>
          </a:ln>
        </p:spPr>
      </p:pic>
      <p:sp>
        <p:nvSpPr>
          <p:cNvPr id="18" name="photo-cap"/>
          <p:cNvSpPr txBox="1"/>
          <p:nvPr/>
        </p:nvSpPr>
        <p:spPr>
          <a:xfrm>
            <a:off x="7112000" y="4572000"/>
            <a:ext cx="4470400" cy="15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98A2B3"/>
                </a:solidFill>
                <a:latin typeface="MiSans"/>
                <a:ea typeface="MiSans"/>
              </a:rPr>
              <a:t>现场技术支持服务</a:t>
            </a:r>
            <a:endParaRPr lang="en-US" sz="900" noProof="1"/>
          </a:p>
        </p:txBody>
      </p:sp>
      <p:sp>
        <p:nvSpPr>
          <p:cNvPr id="19" name="type-title"/>
          <p:cNvSpPr txBox="1"/>
          <p:nvPr/>
        </p:nvSpPr>
        <p:spPr>
          <a:xfrm>
            <a:off x="7112000" y="4927600"/>
            <a:ext cx="381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 b="1">
                <a:solidFill>
                  <a:srgbClr val="101828"/>
                </a:solidFill>
                <a:latin typeface="MiSans"/>
                <a:ea typeface="MiSans"/>
              </a:rPr>
              <a:t>我们服务的客户</a:t>
            </a:r>
            <a:endParaRPr lang="en-US" sz="1300" noProof="1"/>
          </a:p>
        </p:txBody>
      </p:sp>
      <p:sp>
        <p:nvSpPr>
          <p:cNvPr id="20" name="type-list"/>
          <p:cNvSpPr txBox="1"/>
          <p:nvPr/>
        </p:nvSpPr>
        <p:spPr>
          <a:xfrm>
            <a:off x="7112000" y="5257800"/>
            <a:ext cx="4470400" cy="1117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70000"/>
              </a:lnSpc>
            </a:pP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电信运营商　</a:t>
            </a: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央企与国有企业</a:t>
            </a:r>
            <a:endParaRPr lang="en-US" sz="1100" noProof="1"/>
          </a:p>
          <a:p>
            <a:pPr algn="l">
              <a:lnSpc>
                <a:spcPct val="170000"/>
              </a:lnSpc>
              <a:spcBef>
                <a:spcPts val="600"/>
              </a:spcBef>
            </a:pP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通信工程商　</a:t>
            </a:r>
            <a:r>
              <a:rPr lang="en-US" sz="1100" noProof="1">
                <a:solidFill>
                  <a:srgbClr val="1FC98E"/>
                </a:solidFill>
                <a:latin typeface="MiSans"/>
                <a:ea typeface="MiSans"/>
              </a:rPr>
              <a:t>▍</a:t>
            </a: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海外渠道伙伴</a:t>
            </a:r>
            <a:endParaRPr lang="en-US" sz="1100" noProof="1"/>
          </a:p>
        </p:txBody>
      </p:sp>
    </p:spTree>
  </p:cSld>
  <p:clrMapOvr>
    <a:masterClrMapping/>
  </p:clrMapOvr>
  <p:transition spd="fast" advClick="1">
    <p:fade/>
  </p:transition>
</p:sld>
</file>

<file path=ppt/slides/slide12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12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11 — 合作模式</a:t>
            </a:r>
            <a:endParaRPr lang="en-US" sz="1000" noProof="1"/>
          </a:p>
        </p:txBody>
      </p:sp>
      <p:sp>
        <p:nvSpPr>
          <p:cNvPr id="7" name="title"/>
          <p:cNvSpPr txBox="1"/>
          <p:nvPr/>
        </p:nvSpPr>
        <p:spPr>
          <a:xfrm>
            <a:off x="609600" y="1346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清晰的流程，确定的交付</a:t>
            </a:r>
            <a:endParaRPr lang="en-US" sz="2800" noProof="1"/>
          </a:p>
        </p:txBody>
      </p:sp>
      <p:sp>
        <p:nvSpPr>
          <p:cNvPr id="8" name="flow-line"/>
          <p:cNvSpPr/>
          <p:nvPr/>
        </p:nvSpPr>
        <p:spPr>
          <a:xfrm>
            <a:off x="1346200" y="2133600"/>
            <a:ext cx="94996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9" name="f1-dot"/>
          <p:cNvSpPr/>
          <p:nvPr/>
        </p:nvSpPr>
        <p:spPr>
          <a:xfrm>
            <a:off x="1346200" y="1955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0" name="f1-no"/>
          <p:cNvSpPr txBox="1"/>
          <p:nvPr/>
        </p:nvSpPr>
        <p:spPr>
          <a:xfrm>
            <a:off x="1346200" y="1955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1</a:t>
            </a:r>
            <a:endParaRPr lang="en-US" sz="1200" noProof="1"/>
          </a:p>
        </p:txBody>
      </p:sp>
      <p:sp>
        <p:nvSpPr>
          <p:cNvPr id="11" name="f1-label"/>
          <p:cNvSpPr txBox="1"/>
          <p:nvPr/>
        </p:nvSpPr>
        <p:spPr>
          <a:xfrm>
            <a:off x="635000" y="2438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需求对接</a:t>
            </a:r>
            <a:endParaRPr lang="en-US" sz="1000" noProof="1"/>
          </a:p>
        </p:txBody>
      </p:sp>
      <p:sp>
        <p:nvSpPr>
          <p:cNvPr id="12" name="f2-dot"/>
          <p:cNvSpPr/>
          <p:nvPr/>
        </p:nvSpPr>
        <p:spPr>
          <a:xfrm>
            <a:off x="3175000" y="1955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3" name="f2-no"/>
          <p:cNvSpPr txBox="1"/>
          <p:nvPr/>
        </p:nvSpPr>
        <p:spPr>
          <a:xfrm>
            <a:off x="3175000" y="1955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2</a:t>
            </a:r>
            <a:endParaRPr lang="en-US" sz="1200" noProof="1"/>
          </a:p>
        </p:txBody>
      </p:sp>
      <p:sp>
        <p:nvSpPr>
          <p:cNvPr id="14" name="f2-label"/>
          <p:cNvSpPr txBox="1"/>
          <p:nvPr/>
        </p:nvSpPr>
        <p:spPr>
          <a:xfrm>
            <a:off x="2463800" y="2438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方案与报价</a:t>
            </a:r>
            <a:endParaRPr lang="en-US" sz="1000" noProof="1"/>
          </a:p>
        </p:txBody>
      </p:sp>
      <p:sp>
        <p:nvSpPr>
          <p:cNvPr id="15" name="f3-dot"/>
          <p:cNvSpPr/>
          <p:nvPr/>
        </p:nvSpPr>
        <p:spPr>
          <a:xfrm>
            <a:off x="5003800" y="1955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6" name="f3-no"/>
          <p:cNvSpPr txBox="1"/>
          <p:nvPr/>
        </p:nvSpPr>
        <p:spPr>
          <a:xfrm>
            <a:off x="5003800" y="1955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3</a:t>
            </a:r>
            <a:endParaRPr lang="en-US" sz="1200" noProof="1"/>
          </a:p>
        </p:txBody>
      </p:sp>
      <p:sp>
        <p:nvSpPr>
          <p:cNvPr id="17" name="f3-label"/>
          <p:cNvSpPr txBox="1"/>
          <p:nvPr/>
        </p:nvSpPr>
        <p:spPr>
          <a:xfrm>
            <a:off x="4292600" y="2438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合同签订</a:t>
            </a:r>
            <a:endParaRPr lang="en-US" sz="1000" noProof="1"/>
          </a:p>
        </p:txBody>
      </p:sp>
      <p:sp>
        <p:nvSpPr>
          <p:cNvPr id="18" name="f4-dot"/>
          <p:cNvSpPr/>
          <p:nvPr/>
        </p:nvSpPr>
        <p:spPr>
          <a:xfrm>
            <a:off x="6832600" y="1955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9" name="f4-no"/>
          <p:cNvSpPr txBox="1"/>
          <p:nvPr/>
        </p:nvSpPr>
        <p:spPr>
          <a:xfrm>
            <a:off x="6832600" y="1955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4</a:t>
            </a:r>
            <a:endParaRPr lang="en-US" sz="1200" noProof="1"/>
          </a:p>
        </p:txBody>
      </p:sp>
      <p:sp>
        <p:nvSpPr>
          <p:cNvPr id="20" name="f4-label"/>
          <p:cNvSpPr txBox="1"/>
          <p:nvPr/>
        </p:nvSpPr>
        <p:spPr>
          <a:xfrm>
            <a:off x="6121400" y="2438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实施交付</a:t>
            </a:r>
            <a:endParaRPr lang="en-US" sz="1000" noProof="1"/>
          </a:p>
        </p:txBody>
      </p:sp>
      <p:sp>
        <p:nvSpPr>
          <p:cNvPr id="21" name="f5-dot"/>
          <p:cNvSpPr/>
          <p:nvPr/>
        </p:nvSpPr>
        <p:spPr>
          <a:xfrm>
            <a:off x="8661400" y="1955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22" name="f5-no"/>
          <p:cNvSpPr txBox="1"/>
          <p:nvPr/>
        </p:nvSpPr>
        <p:spPr>
          <a:xfrm>
            <a:off x="8661400" y="1955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5</a:t>
            </a:r>
            <a:endParaRPr lang="en-US" sz="1200" noProof="1"/>
          </a:p>
        </p:txBody>
      </p:sp>
      <p:sp>
        <p:nvSpPr>
          <p:cNvPr id="23" name="f5-label"/>
          <p:cNvSpPr txBox="1"/>
          <p:nvPr/>
        </p:nvSpPr>
        <p:spPr>
          <a:xfrm>
            <a:off x="7950200" y="2438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验收确认</a:t>
            </a:r>
            <a:endParaRPr lang="en-US" sz="1000" noProof="1"/>
          </a:p>
        </p:txBody>
      </p:sp>
      <p:sp>
        <p:nvSpPr>
          <p:cNvPr id="24" name="f6-dot"/>
          <p:cNvSpPr/>
          <p:nvPr/>
        </p:nvSpPr>
        <p:spPr>
          <a:xfrm>
            <a:off x="10490200" y="1955800"/>
            <a:ext cx="355600" cy="355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25" name="f6-no"/>
          <p:cNvSpPr txBox="1"/>
          <p:nvPr/>
        </p:nvSpPr>
        <p:spPr>
          <a:xfrm>
            <a:off x="10490200" y="1955800"/>
            <a:ext cx="3556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6</a:t>
            </a:r>
            <a:endParaRPr lang="en-US" sz="1200" noProof="1"/>
          </a:p>
        </p:txBody>
      </p:sp>
      <p:sp>
        <p:nvSpPr>
          <p:cNvPr id="26" name="f6-label"/>
          <p:cNvSpPr txBox="1"/>
          <p:nvPr/>
        </p:nvSpPr>
        <p:spPr>
          <a:xfrm>
            <a:off x="9779000" y="2438400"/>
            <a:ext cx="177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101828"/>
                </a:solidFill>
                <a:latin typeface="MiSans"/>
                <a:ea typeface="MiSans"/>
              </a:rPr>
              <a:t>质保服务</a:t>
            </a:r>
            <a:endParaRPr lang="en-US" sz="1000" noProof="1"/>
          </a:p>
        </p:txBody>
      </p:sp>
      <p:sp>
        <p:nvSpPr>
          <p:cNvPr id="27" name="m1-no"/>
          <p:cNvSpPr txBox="1"/>
          <p:nvPr/>
        </p:nvSpPr>
        <p:spPr>
          <a:xfrm>
            <a:off x="609600" y="3022600"/>
            <a:ext cx="635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1FC98E"/>
                </a:solidFill>
                <a:latin typeface="MiSans"/>
                <a:ea typeface="MiSans"/>
              </a:rPr>
              <a:t>01</a:t>
            </a:r>
            <a:endParaRPr lang="en-US" sz="2000" noProof="1"/>
          </a:p>
        </p:txBody>
      </p:sp>
      <p:sp>
        <p:nvSpPr>
          <p:cNvPr id="28" name="m1-name"/>
          <p:cNvSpPr txBox="1"/>
          <p:nvPr/>
        </p:nvSpPr>
        <p:spPr>
          <a:xfrm>
            <a:off x="1371600" y="30226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500" noProof="1" b="1">
                <a:solidFill>
                  <a:srgbClr val="101828"/>
                </a:solidFill>
                <a:latin typeface="MiSans"/>
                <a:ea typeface="MiSans"/>
              </a:rPr>
              <a:t>年度框架协议</a:t>
            </a:r>
            <a:endParaRPr lang="en-US" sz="1500" noProof="1"/>
          </a:p>
        </p:txBody>
      </p:sp>
      <p:sp>
        <p:nvSpPr>
          <p:cNvPr id="29" name="m1-desc"/>
          <p:cNvSpPr txBox="1"/>
          <p:nvPr/>
        </p:nvSpPr>
        <p:spPr>
          <a:xfrm>
            <a:off x="4064000" y="3048000"/>
            <a:ext cx="7518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面向央企、国企与运营商的年度服务框架：统一价格、统一标准、优先响应</a:t>
            </a:r>
            <a:endParaRPr lang="en-US" sz="1100" noProof="1"/>
          </a:p>
        </p:txBody>
      </p:sp>
      <p:sp>
        <p:nvSpPr>
          <p:cNvPr id="30" name="md1"/>
          <p:cNvSpPr/>
          <p:nvPr/>
        </p:nvSpPr>
        <p:spPr>
          <a:xfrm>
            <a:off x="609600" y="34544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31" name="m2-no"/>
          <p:cNvSpPr txBox="1"/>
          <p:nvPr/>
        </p:nvSpPr>
        <p:spPr>
          <a:xfrm>
            <a:off x="609600" y="3632200"/>
            <a:ext cx="635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1FC98E"/>
                </a:solidFill>
                <a:latin typeface="MiSans"/>
                <a:ea typeface="MiSans"/>
              </a:rPr>
              <a:t>02</a:t>
            </a:r>
            <a:endParaRPr lang="en-US" sz="2000" noProof="1"/>
          </a:p>
        </p:txBody>
      </p:sp>
      <p:sp>
        <p:nvSpPr>
          <p:cNvPr id="32" name="m2-name"/>
          <p:cNvSpPr txBox="1"/>
          <p:nvPr/>
        </p:nvSpPr>
        <p:spPr>
          <a:xfrm>
            <a:off x="1371600" y="36322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500" noProof="1" b="1">
                <a:solidFill>
                  <a:srgbClr val="101828"/>
                </a:solidFill>
                <a:latin typeface="MiSans"/>
                <a:ea typeface="MiSans"/>
              </a:rPr>
              <a:t>单次技术服务</a:t>
            </a:r>
            <a:endParaRPr lang="en-US" sz="1500" noProof="1"/>
          </a:p>
        </p:txBody>
      </p:sp>
      <p:sp>
        <p:nvSpPr>
          <p:cNvPr id="33" name="m2-desc"/>
          <p:cNvSpPr txBox="1"/>
          <p:nvPr/>
        </p:nvSpPr>
        <p:spPr>
          <a:xfrm>
            <a:off x="4064000" y="3657600"/>
            <a:ext cx="7518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检测维修、数据清除、搬迁割接等按次委托，先报价后实施</a:t>
            </a:r>
            <a:endParaRPr lang="en-US" sz="1100" noProof="1"/>
          </a:p>
        </p:txBody>
      </p:sp>
      <p:sp>
        <p:nvSpPr>
          <p:cNvPr id="34" name="md2"/>
          <p:cNvSpPr/>
          <p:nvPr/>
        </p:nvSpPr>
        <p:spPr>
          <a:xfrm>
            <a:off x="609600" y="40640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35" name="m3-no"/>
          <p:cNvSpPr txBox="1"/>
          <p:nvPr/>
        </p:nvSpPr>
        <p:spPr>
          <a:xfrm>
            <a:off x="609600" y="4241800"/>
            <a:ext cx="635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1FC98E"/>
                </a:solidFill>
                <a:latin typeface="MiSans"/>
                <a:ea typeface="MiSans"/>
              </a:rPr>
              <a:t>03</a:t>
            </a:r>
            <a:endParaRPr lang="en-US" sz="2000" noProof="1"/>
          </a:p>
        </p:txBody>
      </p:sp>
      <p:sp>
        <p:nvSpPr>
          <p:cNvPr id="36" name="m3-name"/>
          <p:cNvSpPr txBox="1"/>
          <p:nvPr/>
        </p:nvSpPr>
        <p:spPr>
          <a:xfrm>
            <a:off x="1371600" y="42418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500" noProof="1" b="1">
                <a:solidFill>
                  <a:srgbClr val="101828"/>
                </a:solidFill>
                <a:latin typeface="MiSans"/>
                <a:ea typeface="MiSans"/>
              </a:rPr>
              <a:t>设备供应与租赁</a:t>
            </a:r>
            <a:endParaRPr lang="en-US" sz="1500" noProof="1"/>
          </a:p>
        </p:txBody>
      </p:sp>
      <p:sp>
        <p:nvSpPr>
          <p:cNvPr id="37" name="m3-desc"/>
          <p:cNvSpPr txBox="1"/>
          <p:nvPr/>
        </p:nvSpPr>
        <p:spPr>
          <a:xfrm>
            <a:off x="4064000" y="4267200"/>
            <a:ext cx="7518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认证翻新设备供应（6个月保修）与短期租赁，降低一次性投入</a:t>
            </a:r>
            <a:endParaRPr lang="en-US" sz="1100" noProof="1"/>
          </a:p>
        </p:txBody>
      </p:sp>
      <p:sp>
        <p:nvSpPr>
          <p:cNvPr id="38" name="md3"/>
          <p:cNvSpPr/>
          <p:nvPr/>
        </p:nvSpPr>
        <p:spPr>
          <a:xfrm>
            <a:off x="609600" y="4673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39" name="m4-no"/>
          <p:cNvSpPr txBox="1"/>
          <p:nvPr/>
        </p:nvSpPr>
        <p:spPr>
          <a:xfrm>
            <a:off x="609600" y="4851400"/>
            <a:ext cx="635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1FC98E"/>
                </a:solidFill>
                <a:latin typeface="MiSans"/>
                <a:ea typeface="MiSans"/>
              </a:rPr>
              <a:t>04</a:t>
            </a:r>
            <a:endParaRPr lang="en-US" sz="2000" noProof="1"/>
          </a:p>
        </p:txBody>
      </p:sp>
      <p:sp>
        <p:nvSpPr>
          <p:cNvPr id="40" name="m4-name"/>
          <p:cNvSpPr txBox="1"/>
          <p:nvPr/>
        </p:nvSpPr>
        <p:spPr>
          <a:xfrm>
            <a:off x="1371600" y="48514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500" noProof="1" b="1">
                <a:solidFill>
                  <a:srgbClr val="101828"/>
                </a:solidFill>
                <a:latin typeface="MiSans"/>
                <a:ea typeface="MiSans"/>
              </a:rPr>
              <a:t>寄售与残值管理</a:t>
            </a:r>
            <a:endParaRPr lang="en-US" sz="1500" noProof="1"/>
          </a:p>
        </p:txBody>
      </p:sp>
      <p:sp>
        <p:nvSpPr>
          <p:cNvPr id="41" name="m4-desc"/>
          <p:cNvSpPr txBox="1"/>
          <p:nvPr/>
        </p:nvSpPr>
        <p:spPr>
          <a:xfrm>
            <a:off x="4064000" y="4876800"/>
            <a:ext cx="7518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退役设备委托处置，收益分成透明结算，让资产残值最大化</a:t>
            </a:r>
            <a:endParaRPr lang="en-US" sz="1100" noProof="1"/>
          </a:p>
        </p:txBody>
      </p:sp>
      <p:sp>
        <p:nvSpPr>
          <p:cNvPr id="42" name="promise-line"/>
          <p:cNvSpPr/>
          <p:nvPr/>
        </p:nvSpPr>
        <p:spPr>
          <a:xfrm>
            <a:off x="609600" y="5689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43" name="promise-label"/>
          <p:cNvSpPr txBox="1"/>
          <p:nvPr/>
        </p:nvSpPr>
        <p:spPr>
          <a:xfrm>
            <a:off x="609600" y="591820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0B1F3A"/>
                </a:solidFill>
                <a:latin typeface="MiSans"/>
                <a:ea typeface="MiSans"/>
              </a:rPr>
              <a:t>服务承诺</a:t>
            </a:r>
            <a:endParaRPr lang="en-US" sz="1200" noProof="1"/>
          </a:p>
        </p:txBody>
      </p:sp>
      <p:sp>
        <p:nvSpPr>
          <p:cNvPr id="44" name="promise"/>
          <p:cNvSpPr txBox="1"/>
          <p:nvPr/>
        </p:nvSpPr>
        <p:spPr>
          <a:xfrm>
            <a:off x="2286000" y="5918200"/>
            <a:ext cx="92964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>
                <a:solidFill>
                  <a:srgbClr val="475467"/>
                </a:solidFill>
                <a:latin typeface="MiSans"/>
                <a:ea typeface="MiSans"/>
              </a:rPr>
              <a:t>需求24小时内响应 · 先报价后实施 · 全程可追溯 · 质保期内免费服务</a:t>
            </a:r>
            <a:endParaRPr lang="en-US" sz="1100" noProof="1"/>
          </a:p>
        </p:txBody>
      </p:sp>
    </p:spTree>
  </p:cSld>
  <p:clrMapOvr>
    <a:masterClrMapping/>
  </p:clrMapOvr>
  <p:transition spd="fast" advClick="1">
    <p:fade/>
  </p:transition>
</p:sld>
</file>

<file path=ppt/slides/slide13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-dot"/>
          <p:cNvSpPr/>
          <p:nvPr/>
        </p:nvSpPr>
        <p:spPr>
          <a:xfrm>
            <a:off x="609600" y="457200"/>
            <a:ext cx="101600" cy="1016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3" name="motif-brand"/>
          <p:cNvSpPr txBox="1"/>
          <p:nvPr/>
        </p:nvSpPr>
        <p:spPr>
          <a:xfrm>
            <a:off x="812800" y="381000"/>
            <a:ext cx="2794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100" kern="0">
                <a:solidFill>
                  <a:srgbClr val="0B1F3A"/>
                </a:solidFill>
                <a:latin typeface="MiSans"/>
                <a:ea typeface="MiSans"/>
              </a:rPr>
              <a:t>METAS 麦塔斯科技</a:t>
            </a:r>
            <a:endParaRPr lang="en-US" sz="1000" noProof="1"/>
          </a:p>
        </p:txBody>
      </p:sp>
      <p:sp>
        <p:nvSpPr>
          <p:cNvPr id="4" name="motif-no"/>
          <p:cNvSpPr txBox="1"/>
          <p:nvPr/>
        </p:nvSpPr>
        <p:spPr>
          <a:xfrm>
            <a:off x="10617200" y="381000"/>
            <a:ext cx="965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900" noProof="1" spc="100" kern="0">
                <a:solidFill>
                  <a:srgbClr val="98A2B3"/>
                </a:solidFill>
                <a:latin typeface="MiSans"/>
                <a:ea typeface="MiSans"/>
              </a:rPr>
              <a:t>13 / 14</a:t>
            </a:r>
            <a:endParaRPr lang="en-US" sz="900" noProof="1"/>
          </a:p>
        </p:txBody>
      </p:sp>
      <p:sp>
        <p:nvSpPr>
          <p:cNvPr id="5" name="motif-line"/>
          <p:cNvSpPr/>
          <p:nvPr/>
        </p:nvSpPr>
        <p:spPr>
          <a:xfrm>
            <a:off x="609600" y="736600"/>
            <a:ext cx="10972800" cy="12700"/>
          </a:xfrm>
          <a:prstGeom prst="rect">
            <a:avLst/>
          </a:prstGeom>
          <a:solidFill>
            <a:srgbClr val="D8E1EC"/>
          </a:solidFill>
          <a:ln>
            <a:noFill/>
          </a:ln>
        </p:spPr>
      </p:sp>
      <p:sp>
        <p:nvSpPr>
          <p:cNvPr id="6" name="label"/>
          <p:cNvSpPr txBox="1"/>
          <p:nvPr/>
        </p:nvSpPr>
        <p:spPr>
          <a:xfrm>
            <a:off x="609600" y="10668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b="1" spc="200" kern="0">
                <a:solidFill>
                  <a:srgbClr val="1FC98E"/>
                </a:solidFill>
                <a:latin typeface="MiSans"/>
                <a:ea typeface="MiSans"/>
              </a:rPr>
              <a:t>12 — 我们的理念</a:t>
            </a:r>
            <a:endParaRPr lang="en-US" sz="1000" noProof="1"/>
          </a:p>
        </p:txBody>
      </p:sp>
      <p:sp>
        <p:nvSpPr>
          <p:cNvPr id="7" name="statement"/>
          <p:cNvSpPr txBox="1"/>
          <p:nvPr/>
        </p:nvSpPr>
        <p:spPr>
          <a:xfrm>
            <a:off x="1651000" y="2133600"/>
            <a:ext cx="8890000" cy="1219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50000"/>
              </a:lnSpc>
            </a:pPr>
            <a:r>
              <a:rPr lang="en-US" sz="2800" noProof="1" b="1">
                <a:solidFill>
                  <a:srgbClr val="101828"/>
                </a:solidFill>
                <a:latin typeface="MiSans"/>
                <a:ea typeface="MiSans"/>
              </a:rPr>
              <a:t>给每一台退役通信设备，</a:t>
            </a:r>
            <a:endParaRPr lang="en-US" sz="1600" noProof="1"/>
          </a:p>
          <a:p>
            <a:pPr algn="ctr">
              <a:lnSpc>
                <a:spcPct val="150000"/>
              </a:lnSpc>
            </a:pPr>
            <a:r>
              <a:rPr lang="en-US" sz="2800" noProof="1" b="1">
                <a:solidFill>
                  <a:srgbClr val="1FC98E"/>
                </a:solidFill>
                <a:latin typeface="MiSans"/>
                <a:ea typeface="MiSans"/>
              </a:rPr>
              <a:t>找对归宿。</a:t>
            </a:r>
            <a:endParaRPr lang="en-US" sz="1600" noProof="1"/>
          </a:p>
        </p:txBody>
      </p:sp>
      <p:sp>
        <p:nvSpPr>
          <p:cNvPr id="8" name="kw1"/>
          <p:cNvSpPr txBox="1"/>
          <p:nvPr/>
        </p:nvSpPr>
        <p:spPr>
          <a:xfrm>
            <a:off x="1625600" y="4013200"/>
            <a:ext cx="2540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000" noProof="1" b="1">
                <a:solidFill>
                  <a:srgbClr val="0B1F3A"/>
                </a:solidFill>
                <a:latin typeface="MiSans"/>
                <a:ea typeface="MiSans"/>
              </a:rPr>
              <a:t>合 规</a:t>
            </a:r>
            <a:endParaRPr lang="en-US" sz="1600" noProof="1"/>
          </a:p>
        </p:txBody>
      </p:sp>
      <p:sp>
        <p:nvSpPr>
          <p:cNvPr id="9" name="kw1-bar"/>
          <p:cNvSpPr/>
          <p:nvPr/>
        </p:nvSpPr>
        <p:spPr>
          <a:xfrm>
            <a:off x="2692400" y="4445000"/>
            <a:ext cx="406400" cy="254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0" name="kw1-desc"/>
          <p:cNvSpPr txBox="1"/>
          <p:nvPr/>
        </p:nvSpPr>
        <p:spPr>
          <a:xfrm>
            <a:off x="1371600" y="4597400"/>
            <a:ext cx="3048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60000"/>
              </a:lnSpc>
            </a:pPr>
            <a:r>
              <a:rPr lang="en-US" sz="1000" noProof="1">
                <a:solidFill>
                  <a:srgbClr val="475467"/>
                </a:solidFill>
                <a:latin typeface="MiSans"/>
                <a:ea typeface="MiSans"/>
              </a:rPr>
              <a:t>每一步操作留痕，可审计、可追溯</a:t>
            </a:r>
            <a:endParaRPr lang="en-US" sz="1000" noProof="1"/>
          </a:p>
        </p:txBody>
      </p:sp>
      <p:sp>
        <p:nvSpPr>
          <p:cNvPr id="11" name="kw2"/>
          <p:cNvSpPr txBox="1"/>
          <p:nvPr/>
        </p:nvSpPr>
        <p:spPr>
          <a:xfrm>
            <a:off x="4826000" y="4013200"/>
            <a:ext cx="2540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000" noProof="1" b="1">
                <a:solidFill>
                  <a:srgbClr val="0B1F3A"/>
                </a:solidFill>
                <a:latin typeface="MiSans"/>
                <a:ea typeface="MiSans"/>
              </a:rPr>
              <a:t>循 环</a:t>
            </a:r>
            <a:endParaRPr lang="en-US" sz="1600" noProof="1"/>
          </a:p>
        </p:txBody>
      </p:sp>
      <p:sp>
        <p:nvSpPr>
          <p:cNvPr id="12" name="kw2-bar"/>
          <p:cNvSpPr/>
          <p:nvPr/>
        </p:nvSpPr>
        <p:spPr>
          <a:xfrm>
            <a:off x="5892800" y="4445000"/>
            <a:ext cx="406400" cy="254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3" name="kw2-desc"/>
          <p:cNvSpPr txBox="1"/>
          <p:nvPr/>
        </p:nvSpPr>
        <p:spPr>
          <a:xfrm>
            <a:off x="4572000" y="4597400"/>
            <a:ext cx="3048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60000"/>
              </a:lnSpc>
            </a:pPr>
            <a:r>
              <a:rPr lang="en-US" sz="1000" noProof="1">
                <a:solidFill>
                  <a:srgbClr val="475467"/>
                </a:solidFill>
                <a:latin typeface="MiSans"/>
                <a:ea typeface="MiSans"/>
              </a:rPr>
              <a:t>让设备价值延续，让资源不再浪费</a:t>
            </a:r>
            <a:endParaRPr lang="en-US" sz="1000" noProof="1"/>
          </a:p>
        </p:txBody>
      </p:sp>
      <p:sp>
        <p:nvSpPr>
          <p:cNvPr id="14" name="kw3"/>
          <p:cNvSpPr txBox="1"/>
          <p:nvPr/>
        </p:nvSpPr>
        <p:spPr>
          <a:xfrm>
            <a:off x="8026400" y="4013200"/>
            <a:ext cx="2540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000" noProof="1" b="1">
                <a:solidFill>
                  <a:srgbClr val="0B1F3A"/>
                </a:solidFill>
                <a:latin typeface="MiSans"/>
                <a:ea typeface="MiSans"/>
              </a:rPr>
              <a:t>智 能</a:t>
            </a:r>
            <a:endParaRPr lang="en-US" sz="1600" noProof="1"/>
          </a:p>
        </p:txBody>
      </p:sp>
      <p:sp>
        <p:nvSpPr>
          <p:cNvPr id="15" name="kw3-bar"/>
          <p:cNvSpPr/>
          <p:nvPr/>
        </p:nvSpPr>
        <p:spPr>
          <a:xfrm>
            <a:off x="9093200" y="4445000"/>
            <a:ext cx="406400" cy="25400"/>
          </a:xfrm>
          <a:prstGeom prst="rect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16" name="kw3-desc"/>
          <p:cNvSpPr txBox="1"/>
          <p:nvPr/>
        </p:nvSpPr>
        <p:spPr>
          <a:xfrm>
            <a:off x="7772400" y="4597400"/>
            <a:ext cx="3048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60000"/>
              </a:lnSpc>
            </a:pPr>
            <a:r>
              <a:rPr lang="en-US" sz="1000" noProof="1">
                <a:solidFill>
                  <a:srgbClr val="475467"/>
                </a:solidFill>
                <a:latin typeface="MiSans"/>
                <a:ea typeface="MiSans"/>
              </a:rPr>
              <a:t>用数据与AI驱动每一次服务</a:t>
            </a:r>
            <a:endParaRPr lang="en-US" sz="1000" noProof="1"/>
          </a:p>
        </p:txBody>
      </p:sp>
      <p:sp>
        <p:nvSpPr>
          <p:cNvPr id="17" name="bottom-note"/>
          <p:cNvSpPr txBox="1"/>
          <p:nvPr/>
        </p:nvSpPr>
        <p:spPr>
          <a:xfrm>
            <a:off x="2286000" y="6096000"/>
            <a:ext cx="762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1000" noProof="1">
                <a:solidFill>
                  <a:srgbClr val="98A2B3"/>
                </a:solidFill>
                <a:latin typeface="MiSans"/>
                <a:ea typeface="MiSans"/>
              </a:rPr>
              <a:t>合规 · 循环 · 智能——麦塔斯的三个关键词，也是对每一位客户的三个承诺</a:t>
            </a:r>
            <a:endParaRPr lang="en-US" sz="1000" noProof="1"/>
          </a:p>
        </p:txBody>
      </p:sp>
    </p:spTree>
  </p:cSld>
  <p:clrMapOvr>
    <a:masterClrMapping/>
  </p:clrMapOvr>
  <p:transition spd="fast" advClick="1">
    <p:fade/>
  </p:transition>
</p:sld>
</file>

<file path=ppt/slides/slide14.xml><?xml version="1.0" encoding="utf-8"?>
<p:sld xmlns:p="http://schemas.openxmlformats.org/presentationml/2006/main"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>
  <p:cSld>
    <p:bg>
      <p:bgPr>
        <a:blipFill>
          <a:blip r:embed="rId2"/>
          <a:srcRect t="1200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erlay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F3A">
              <a:alpha val="85098"/>
            </a:srgbClr>
          </a:solidFill>
          <a:ln>
            <a:noFill/>
          </a:ln>
        </p:spPr>
      </p:sp>
      <p:sp>
        <p:nvSpPr>
          <p:cNvPr id="3" name="logo-dot"/>
          <p:cNvSpPr/>
          <p:nvPr/>
        </p:nvSpPr>
        <p:spPr>
          <a:xfrm>
            <a:off x="6032500" y="1371600"/>
            <a:ext cx="127000" cy="127000"/>
          </a:xfrm>
          <a:prstGeom prst="ellipse">
            <a:avLst/>
          </a:prstGeom>
          <a:solidFill>
            <a:srgbClr val="1FC98E"/>
          </a:solidFill>
          <a:ln>
            <a:noFill/>
          </a:ln>
        </p:spPr>
      </p:sp>
      <p:sp>
        <p:nvSpPr>
          <p:cNvPr id="4" name="logo-en"/>
          <p:cNvSpPr txBox="1"/>
          <p:nvPr/>
        </p:nvSpPr>
        <p:spPr>
          <a:xfrm>
            <a:off x="4826000" y="1676400"/>
            <a:ext cx="2540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2600" noProof="1" b="1" spc="600" kern="0">
                <a:solidFill>
                  <a:srgbClr val="FFFFFF"/>
                </a:solidFill>
                <a:latin typeface="MiSans"/>
                <a:ea typeface="MiSans"/>
              </a:rPr>
              <a:t>METAS</a:t>
            </a:r>
            <a:endParaRPr lang="en-US" sz="2600" noProof="1"/>
          </a:p>
        </p:txBody>
      </p:sp>
      <p:sp>
        <p:nvSpPr>
          <p:cNvPr id="5" name="logo-cn"/>
          <p:cNvSpPr txBox="1"/>
          <p:nvPr/>
        </p:nvSpPr>
        <p:spPr>
          <a:xfrm>
            <a:off x="4826000" y="2184400"/>
            <a:ext cx="254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1100" noProof="1" spc="500" kern="0">
                <a:solidFill>
                  <a:srgbClr val="FFFFFF">
                    <a:alpha val="60000"/>
                  </a:srgbClr>
                </a:solidFill>
                <a:latin typeface="MiSans"/>
                <a:ea typeface="MiSans"/>
              </a:rPr>
              <a:t>麦 塔 斯 科 技</a:t>
            </a:r>
            <a:endParaRPr lang="en-US" sz="1100" noProof="1"/>
          </a:p>
        </p:txBody>
      </p:sp>
      <p:sp>
        <p:nvSpPr>
          <p:cNvPr id="6" name="slogan"/>
          <p:cNvSpPr txBox="1"/>
          <p:nvPr/>
        </p:nvSpPr>
        <p:spPr>
          <a:xfrm>
            <a:off x="2286000" y="2870200"/>
            <a:ext cx="7620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2000" noProof="1" b="1">
                <a:solidFill>
                  <a:srgbClr val="FFFFFF"/>
                </a:solidFill>
                <a:latin typeface="MiSans"/>
                <a:ea typeface="MiSans"/>
              </a:rPr>
              <a:t>让每一台退役通信设备开启下一段价值旅程</a:t>
            </a:r>
            <a:endParaRPr lang="en-US" sz="2000" noProof="1"/>
          </a:p>
        </p:txBody>
      </p:sp>
      <p:sp>
        <p:nvSpPr>
          <p:cNvPr id="7" name="slogan-en"/>
          <p:cNvSpPr txBox="1"/>
          <p:nvPr/>
        </p:nvSpPr>
        <p:spPr>
          <a:xfrm>
            <a:off x="2286000" y="33528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900" noProof="1" spc="100" kern="0">
                <a:solidFill>
                  <a:srgbClr val="FFFFFF">
                    <a:alpha val="45098"/>
                  </a:srgbClr>
                </a:solidFill>
                <a:latin typeface="MiSans"/>
                <a:ea typeface="MiSans"/>
              </a:rPr>
              <a:t>Empowering every decommissioned device with its next value journey</a:t>
            </a:r>
            <a:endParaRPr lang="en-US" sz="900" noProof="1"/>
          </a:p>
        </p:txBody>
      </p:sp>
      <p:sp>
        <p:nvSpPr>
          <p:cNvPr id="8" name="keywords"/>
          <p:cNvSpPr txBox="1"/>
          <p:nvPr/>
        </p:nvSpPr>
        <p:spPr>
          <a:xfrm>
            <a:off x="4191000" y="3759200"/>
            <a:ext cx="381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 b="1" spc="300" kern="0">
                <a:solidFill>
                  <a:srgbClr val="1FC98E"/>
                </a:solidFill>
                <a:latin typeface="MiSans"/>
                <a:ea typeface="MiSans"/>
              </a:rPr>
              <a:t>合规 · 循环 · 智能</a:t>
            </a:r>
            <a:endParaRPr lang="en-US" sz="1200" noProof="1"/>
          </a:p>
        </p:txBody>
      </p:sp>
      <p:sp>
        <p:nvSpPr>
          <p:cNvPr id="9" name="divider"/>
          <p:cNvSpPr/>
          <p:nvPr/>
        </p:nvSpPr>
        <p:spPr>
          <a:xfrm>
            <a:off x="3556000" y="4368800"/>
            <a:ext cx="5080000" cy="127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</p:sp>
      <p:sp>
        <p:nvSpPr>
          <p:cNvPr id="10" name="contact"/>
          <p:cNvSpPr txBox="1"/>
          <p:nvPr/>
        </p:nvSpPr>
        <p:spPr>
          <a:xfrm>
            <a:off x="2286000" y="4648200"/>
            <a:ext cx="7620000" cy="1168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90000"/>
              </a:lnSpc>
            </a:pPr>
            <a:r>
              <a:rPr lang="en-US" sz="1100" noProof="1">
                <a:solidFill>
                  <a:srgbClr val="FFFFFF">
                    <a:alpha val="70196"/>
                  </a:srgbClr>
                </a:solidFill>
                <a:latin typeface="MiSans"/>
                <a:ea typeface="MiSans"/>
              </a:rPr>
              <a:t>注册地：中国 · 河北雄安新区 ｜ 运营中心：河北 · 石家庄</a:t>
            </a:r>
            <a:endParaRPr lang="en-US" sz="1100" noProof="1"/>
          </a:p>
          <a:p>
            <a:pPr algn="ctr">
              <a:lnSpc>
                <a:spcPct val="190000"/>
              </a:lnSpc>
            </a:pPr>
            <a:r>
              <a:rPr lang="en-US" sz="1100" noProof="1">
                <a:solidFill>
                  <a:srgbClr val="FFFFFF">
                    <a:alpha val="70196"/>
                  </a:srgbClr>
                </a:solidFill>
                <a:latin typeface="MiSans"/>
                <a:ea typeface="MiSans"/>
              </a:rPr>
              <a:t>官方网站：www.metas-tech.com</a:t>
            </a:r>
            <a:endParaRPr lang="en-US" sz="1100" noProof="1"/>
          </a:p>
          <a:p>
            <a:pPr algn="ctr">
              <a:lnSpc>
                <a:spcPct val="190000"/>
              </a:lnSpc>
            </a:pPr>
            <a:r>
              <a:rPr lang="en-US" sz="1100" noProof="1">
                <a:solidFill>
                  <a:srgbClr val="FFFFFF">
                    <a:alpha val="70196"/>
                  </a:srgbClr>
                </a:solidFill>
                <a:latin typeface="MiSans"/>
                <a:ea typeface="MiSans"/>
              </a:rPr>
              <a:t>商务合作请通过官网提交需求，我们将在 24 小时内响应</a:t>
            </a:r>
            <a:endParaRPr lang="en-US" sz="1100" noProof="1"/>
          </a:p>
        </p:txBody>
      </p:sp>
      <p:sp>
        <p:nvSpPr>
          <p:cNvPr id="11" name="copyright"/>
          <p:cNvSpPr txBox="1"/>
          <p:nvPr/>
        </p:nvSpPr>
        <p:spPr>
          <a:xfrm>
            <a:off x="2921000" y="6248400"/>
            <a:ext cx="635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900" noProof="1">
                <a:solidFill>
                  <a:srgbClr val="FFFFFF">
                    <a:alpha val="34902"/>
                  </a:srgbClr>
                </a:solidFill>
                <a:latin typeface="MiSans"/>
                <a:ea typeface="MiSans"/>
              </a:rPr>
              <a:t>© 2026 METAS 麦塔斯科技 ｜ 本宣传册内容以公司最新公示信息为准</a:t>
            </a:r>
            <a:endParaRPr lang="en-US" sz="900" noProof="1"/>
          </a:p>
        </p:txBody>
      </p:sp>
    </p:spTree>
  </p:cSld>
  <p:clrMapOvr>
    <a:masterClrMapping/>
  </p:clrMapOvr>
  <p:transition spd="fast" advClick="1">
    <p:fade/>
  </p:transition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Company>Moonshot</Company>
  <Slides>14</Slides>
</Properties>
</file>

<file path=docProps/core.xml><?xml version="1.0" encoding="utf-8"?>
<cp:coreProperties xmlns:cp="http://schemas.openxmlformats.org/package/2006/metadata/core-properties" xmlns:dc="http://purl.org/dc/elements/1.1/">
  <dc:title>麦塔斯科技企业宣传册</dc:title>
  <dc:subject>麦塔斯科技企业宣传册</dc:subject>
  <dc:creator>Kimi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麦塔斯科技企业宣传册","ContentProducer":"001191110108MACG2KBH8F10000","ProduceID":"19fc3545-0e42-8ed8-8000-0000b507da4b","ReservedCode1":"","ContentPropagator":"001191110108MACG2KBH8F20000","PropagateID":"19fc178d-b1f2-837a-8000-09cad03f5cdf","ReservedCode2":""}</vt:lpwstr>
  </property>
</Properties>
</file>